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40"/>
  </p:notesMasterIdLst>
  <p:sldIdLst>
    <p:sldId id="284" r:id="rId2"/>
    <p:sldId id="294" r:id="rId3"/>
    <p:sldId id="295" r:id="rId4"/>
    <p:sldId id="303" r:id="rId5"/>
    <p:sldId id="329" r:id="rId6"/>
    <p:sldId id="330" r:id="rId7"/>
    <p:sldId id="369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50" r:id="rId26"/>
    <p:sldId id="370" r:id="rId27"/>
    <p:sldId id="361" r:id="rId28"/>
    <p:sldId id="368" r:id="rId29"/>
    <p:sldId id="363" r:id="rId30"/>
    <p:sldId id="371" r:id="rId31"/>
    <p:sldId id="372" r:id="rId32"/>
    <p:sldId id="373" r:id="rId33"/>
    <p:sldId id="364" r:id="rId34"/>
    <p:sldId id="374" r:id="rId35"/>
    <p:sldId id="365" r:id="rId36"/>
    <p:sldId id="375" r:id="rId37"/>
    <p:sldId id="366" r:id="rId38"/>
    <p:sldId id="367" r:id="rId3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2306D4"/>
    <a:srgbClr val="1C04AC"/>
    <a:srgbClr val="00CC00"/>
    <a:srgbClr val="009600"/>
    <a:srgbClr val="9856B6"/>
    <a:srgbClr val="D8650E"/>
    <a:srgbClr val="F05656"/>
    <a:srgbClr val="4E31F9"/>
    <a:srgbClr val="66FF99"/>
    <a:srgbClr val="66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08" autoAdjust="0"/>
    <p:restoredTop sz="96980" autoAdjust="0"/>
  </p:normalViewPr>
  <p:slideViewPr>
    <p:cSldViewPr>
      <p:cViewPr varScale="1">
        <p:scale>
          <a:sx n="80" d="100"/>
          <a:sy n="80" d="100"/>
        </p:scale>
        <p:origin x="-96" y="-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inExp\Desktop\&#1088;&#1072;&#1073;&#1086;&#1095;&#1080;&#1077;%20&#1076;&#1086;&#1082;&#1091;&#1084;&#1077;&#1085;&#1090;&#1099;\&#1073;&#1102;&#1076;&#1078;&#1077;&#1090;\&#1087;&#1088;&#1086;&#1077;&#1082;&#1090;%20&#1073;&#1102;&#1076;&#1078;&#1077;&#1090;&#1072;%20&#1085;&#1072;%202019\&#1076;&#1072;&#1085;&#1085;&#1099;&#1077;%20&#1076;&#1083;&#1103;%20&#1087;&#1088;&#1077;&#1079;&#1077;&#1085;&#1090;&#1072;&#1094;&#1080;&#1080;%20&#1087;&#1091;&#1073;&#1083;&#1080;&#1095;&#1085;&#1099;&#1077;%202019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inExp\Desktop\&#1088;&#1072;&#1073;&#1086;&#1095;&#1080;&#1077;%20&#1076;&#1086;&#1082;&#1091;&#1084;&#1077;&#1085;&#1090;&#1099;\&#1073;&#1102;&#1076;&#1078;&#1077;&#1090;\&#1087;&#1088;&#1086;&#1077;&#1082;&#1090;%20&#1073;&#1102;&#1076;&#1078;&#1077;&#1090;&#1072;%20&#1085;&#1072;%202019\&#1076;&#1072;&#1085;&#1085;&#1099;&#1077;%20&#1076;&#1083;&#1103;%20&#1087;&#1088;&#1077;&#1079;&#1077;&#1085;&#1090;&#1072;&#1094;&#1080;&#1080;%20&#1087;&#1091;&#1073;&#1083;&#1080;&#1095;&#1085;&#1099;&#1077;%20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1)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0298737702051199"/>
          <c:y val="0.13176298119625862"/>
          <c:w val="0.89701262297948881"/>
          <c:h val="0.5739749915779878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6699034713333327E-2"/>
                  <c:y val="2.1872498546368555E-2"/>
                </c:manualLayout>
              </c:layout>
              <c:showVal val="1"/>
            </c:dLbl>
            <c:dLbl>
              <c:idx val="1"/>
              <c:layout>
                <c:manualLayout>
                  <c:x val="-1.1353027185248221E-2"/>
                  <c:y val="-7.4639228397303581E-2"/>
                </c:manualLayout>
              </c:layout>
              <c:showVal val="1"/>
            </c:dLbl>
            <c:dLbl>
              <c:idx val="2"/>
              <c:layout>
                <c:manualLayout>
                  <c:x val="-3.6897338352056726E-2"/>
                  <c:y val="-8.4523000560805028E-2"/>
                </c:manualLayout>
              </c:layout>
              <c:showVal val="1"/>
            </c:dLbl>
            <c:dLbl>
              <c:idx val="3"/>
              <c:layout>
                <c:manualLayout>
                  <c:x val="9.9338987870922942E-3"/>
                  <c:y val="-1.1973424999069025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1.0647</c:v>
                </c:pt>
                <c:pt idx="1">
                  <c:v>1.042</c:v>
                </c:pt>
                <c:pt idx="2">
                  <c:v>1.0389999999999993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3794676704113479E-2"/>
                  <c:y val="-2.941497463473017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353027185248221E-2"/>
                  <c:y val="-3.645416424394757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6897338352056726E-2"/>
                  <c:y val="-4.658957964702106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9338987870922942E-3"/>
                  <c:y val="2.7279417647768069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C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1.2656999999999994</c:v>
                </c:pt>
                <c:pt idx="1">
                  <c:v>1.0349999999999993</c:v>
                </c:pt>
                <c:pt idx="2">
                  <c:v>1.0349999999999993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683123713914903E-2"/>
                  <c:y val="3.1458692507381682E-2"/>
                </c:manualLayout>
              </c:layout>
              <c:showVal val="1"/>
            </c:dLbl>
            <c:dLbl>
              <c:idx val="1"/>
              <c:layout>
                <c:manualLayout>
                  <c:x val="-1.9867797574184377E-2"/>
                  <c:y val="4.0099580668342322E-2"/>
                </c:manualLayout>
              </c:layout>
              <c:showVal val="1"/>
            </c:dLbl>
            <c:dLbl>
              <c:idx val="2"/>
              <c:layout>
                <c:manualLayout>
                  <c:x val="-2.9801696361276591E-2"/>
                  <c:y val="2.7859211045903071E-2"/>
                </c:manualLayout>
              </c:layout>
              <c:showVal val="1"/>
            </c:dLbl>
            <c:dLbl>
              <c:idx val="3"/>
              <c:layout>
                <c:manualLayout>
                  <c:x val="9.9338987870922942E-3"/>
                  <c:y val="-5.0989925790132097E-2"/>
                </c:manualLayout>
              </c:layout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0.61380000000000035</c:v>
                </c:pt>
                <c:pt idx="1">
                  <c:v>1.018</c:v>
                </c:pt>
                <c:pt idx="2">
                  <c:v>1.018</c:v>
                </c:pt>
                <c:pt idx="3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857E-2"/>
                  <c:y val="-4.00383359184858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9867797574184377E-2"/>
                  <c:y val="-2.962071372290778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9867797574184377E-2"/>
                  <c:y val="-2.8583537997023064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8382567963120438E-2"/>
                  <c:y val="-3.042154759301860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3.4146999999999985</c:v>
                </c:pt>
                <c:pt idx="1">
                  <c:v>3.4931999999999999</c:v>
                </c:pt>
                <c:pt idx="2">
                  <c:v>3.5595999999999997</c:v>
                </c:pt>
                <c:pt idx="3">
                  <c:v>3.5595999999999997</c:v>
                </c:pt>
              </c:numCache>
            </c:numRef>
          </c:val>
        </c:ser>
        <c:marker val="1"/>
        <c:axId val="138306304"/>
        <c:axId val="138307840"/>
      </c:lineChart>
      <c:catAx>
        <c:axId val="1383063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8307840"/>
        <c:crosses val="autoZero"/>
        <c:auto val="1"/>
        <c:lblAlgn val="ctr"/>
        <c:lblOffset val="100"/>
      </c:catAx>
      <c:valAx>
        <c:axId val="138307840"/>
        <c:scaling>
          <c:orientation val="minMax"/>
          <c:max val="4"/>
          <c:min val="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8306304"/>
        <c:crosses val="autoZero"/>
        <c:crossBetween val="between"/>
        <c:majorUnit val="0.5"/>
        <c:min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5732463009077438E-2"/>
          <c:y val="0.84375793874505789"/>
          <c:w val="0.9082705573878207"/>
          <c:h val="0.10707484367700737"/>
        </c:manualLayout>
      </c:layout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69"/>
          <c:h val="0.5739749915779878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272E-2"/>
                  <c:y val="-3.43185736444163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963439564964529E-2"/>
                  <c:y val="-9.3369596998421567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6765135926241132E-3"/>
                  <c:y val="-0.1196424416879012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382567963121594E-3"/>
                  <c:y val="-2.6694462337026445E-4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1.0649999999999993</c:v>
                </c:pt>
                <c:pt idx="1">
                  <c:v>1.042</c:v>
                </c:pt>
                <c:pt idx="2">
                  <c:v>1.0429999999999993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0989E-2"/>
                  <c:y val="-3.1756270709869937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963439564964529E-2"/>
                  <c:y val="-0.12308211902411828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6765135926241132E-3"/>
                  <c:y val="-8.4050316849257109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382567963121594E-3"/>
                  <c:y val="5.30336744743053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C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1.2656999999999994</c:v>
                </c:pt>
                <c:pt idx="1">
                  <c:v>1.0427</c:v>
                </c:pt>
                <c:pt idx="2">
                  <c:v>1.0427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0989E-2"/>
                  <c:y val="-2.473256683847233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963439564964529E-2"/>
                  <c:y val="-5.589355841238741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2573851944680838E-3"/>
                  <c:y val="-4.472096728342917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382567963121594E-3"/>
                  <c:y val="2.627284468947965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0.61380000000000035</c:v>
                </c:pt>
                <c:pt idx="1">
                  <c:v>1.018</c:v>
                </c:pt>
                <c:pt idx="2">
                  <c:v>1.018</c:v>
                </c:pt>
                <c:pt idx="3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843E-2"/>
                  <c:y val="-4.003833591848580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963439564964529E-2"/>
                  <c:y val="-7.644663522570280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2573851944680838E-3"/>
                  <c:y val="-6.604427519925899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19128398156027E-3"/>
                  <c:y val="-2.573893023331231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0.91300000000000003</c:v>
                </c:pt>
                <c:pt idx="1">
                  <c:v>1.0289999999999992</c:v>
                </c:pt>
                <c:pt idx="2">
                  <c:v>1.0269999999999992</c:v>
                </c:pt>
                <c:pt idx="3">
                  <c:v>1</c:v>
                </c:pt>
              </c:numCache>
            </c:numRef>
          </c:val>
        </c:ser>
        <c:marker val="1"/>
        <c:axId val="138484736"/>
        <c:axId val="138507008"/>
      </c:lineChart>
      <c:catAx>
        <c:axId val="1384847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8507008"/>
        <c:crosses val="autoZero"/>
        <c:auto val="1"/>
        <c:lblAlgn val="ctr"/>
        <c:lblOffset val="100"/>
      </c:catAx>
      <c:valAx>
        <c:axId val="138507008"/>
        <c:scaling>
          <c:orientation val="minMax"/>
          <c:min val="0.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8484736"/>
        <c:crosses val="autoZero"/>
        <c:crossBetween val="between"/>
        <c:majorUnit val="0.5"/>
        <c:min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633E-2"/>
          <c:y val="0.80395582361874673"/>
          <c:w val="0.9082705573878207"/>
          <c:h val="0.1788848895590469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rotY val="50"/>
      <c:perspective val="30"/>
    </c:view3D>
    <c:plotArea>
      <c:layout>
        <c:manualLayout>
          <c:layoutTarget val="inner"/>
          <c:xMode val="edge"/>
          <c:yMode val="edge"/>
          <c:x val="0.13958333333333359"/>
          <c:y val="9.0625000000000289E-2"/>
          <c:w val="0.8291666666666665"/>
          <c:h val="0.8062500000000000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explosion val="0"/>
          </c:dPt>
          <c:dPt>
            <c:idx val="1"/>
            <c:spPr>
              <a:solidFill>
                <a:srgbClr val="00CC00"/>
              </a:solidFill>
            </c:spPr>
          </c:dPt>
          <c:dPt>
            <c:idx val="2"/>
            <c:explosion val="7"/>
            <c:spPr>
              <a:solidFill>
                <a:srgbClr val="7030A0"/>
              </a:solidFill>
            </c:spPr>
          </c:dPt>
          <c:dLbls>
            <c:dLbl>
              <c:idx val="0"/>
              <c:layout>
                <c:manualLayout>
                  <c:x val="-4.3152145500952262E-2"/>
                  <c:y val="0.1313830981090157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7.1419265726231071E-2"/>
                  <c:y val="-5.9020717739834638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0.11556112216949739"/>
                  <c:y val="6.0420532964224991E-2"/>
                </c:manualLayout>
              </c:layout>
              <c:showCatName val="1"/>
              <c:showPercent val="1"/>
            </c:dLbl>
            <c:numFmt formatCode="0.0%" sourceLinked="0"/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0.43800000000000017</c:v>
                </c:pt>
                <c:pt idx="1">
                  <c:v>5.8000000000000003E-2</c:v>
                </c:pt>
                <c:pt idx="2">
                  <c:v>0.504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0.1017112251366572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732,2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6.0919603680616968E-17"/>
                  <c:y val="-0.1369189569147307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4368</a:t>
                    </a:r>
                    <a:r>
                      <a:rPr lang="ru-RU" dirty="0" smtClean="0"/>
                      <a:t>,0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1.329170343907128E-2"/>
                  <c:y val="-0.3559892879783007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572779,4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24069</c:v>
                </c:pt>
                <c:pt idx="1">
                  <c:v>5241.6000000000004</c:v>
                </c:pt>
                <c:pt idx="2">
                  <c:v>646563.19999999925</c:v>
                </c:pt>
              </c:numCache>
            </c:numRef>
          </c:val>
        </c:ser>
        <c:shape val="pyramid"/>
        <c:axId val="149005440"/>
        <c:axId val="149006976"/>
        <c:axId val="0"/>
      </c:bar3DChart>
      <c:catAx>
        <c:axId val="14900544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9006976"/>
        <c:crosses val="autoZero"/>
        <c:auto val="1"/>
        <c:lblAlgn val="ctr"/>
        <c:lblOffset val="100"/>
      </c:catAx>
      <c:valAx>
        <c:axId val="149006976"/>
        <c:scaling>
          <c:orientation val="minMax"/>
        </c:scaling>
        <c:axPos val="l"/>
        <c:majorGridlines/>
        <c:numFmt formatCode="#,##0.00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900544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>
        <c:manualLayout>
          <c:layoutTarget val="inner"/>
          <c:xMode val="edge"/>
          <c:yMode val="edge"/>
          <c:x val="0.16386304064890972"/>
          <c:y val="8.1110467331355712E-2"/>
          <c:w val="0.65620622046508714"/>
          <c:h val="0.7462305410468425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40000</c:v>
                </c:pt>
              </c:numCache>
            </c:numRef>
          </c:val>
        </c:ser>
        <c:shape val="cylinder"/>
        <c:axId val="149176704"/>
        <c:axId val="149178240"/>
        <c:axId val="0"/>
      </c:bar3DChart>
      <c:catAx>
        <c:axId val="149176704"/>
        <c:scaling>
          <c:orientation val="minMax"/>
        </c:scaling>
        <c:delete val="1"/>
        <c:axPos val="b"/>
        <c:tickLblPos val="nextTo"/>
        <c:crossAx val="149178240"/>
        <c:crosses val="autoZero"/>
        <c:auto val="1"/>
        <c:lblAlgn val="ctr"/>
        <c:lblOffset val="100"/>
      </c:catAx>
      <c:valAx>
        <c:axId val="149178240"/>
        <c:scaling>
          <c:orientation val="minMax"/>
          <c:max val="130000"/>
          <c:min val="0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9176704"/>
        <c:crosses val="autoZero"/>
        <c:crossBetween val="between"/>
        <c:majorUnit val="20000"/>
        <c:minorUnit val="10000"/>
      </c:valAx>
    </c:plotArea>
    <c:legend>
      <c:legendPos val="r"/>
      <c:layout>
        <c:manualLayout>
          <c:xMode val="edge"/>
          <c:yMode val="edge"/>
          <c:x val="0.87553593709790023"/>
          <c:y val="0.217322835124894"/>
          <c:w val="8.880398620715399E-2"/>
          <c:h val="0.54221642743157905"/>
        </c:manualLayout>
      </c:layout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Лист1!$A$57</c:f>
              <c:strCache>
                <c:ptCount val="1"/>
                <c:pt idx="0">
                  <c:v>ОБЩЕГОСУДАРСТВЕННЫЕ ВОПРОСЫ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Лист1!$B$57:$D$57</c:f>
              <c:numCache>
                <c:formatCode>#,##0.00</c:formatCode>
                <c:ptCount val="3"/>
                <c:pt idx="0">
                  <c:v>135141</c:v>
                </c:pt>
                <c:pt idx="1">
                  <c:v>162781.4</c:v>
                </c:pt>
                <c:pt idx="2">
                  <c:v>159384.70000000001</c:v>
                </c:pt>
              </c:numCache>
            </c:numRef>
          </c:val>
        </c:ser>
        <c:ser>
          <c:idx val="1"/>
          <c:order val="1"/>
          <c:tx>
            <c:strRef>
              <c:f>Лист1!$A$58</c:f>
              <c:strCache>
                <c:ptCount val="1"/>
                <c:pt idx="0">
                  <c:v>НАЦИОНАЛЬНАЯ БЕЗОПАСНОСТЬ И ПРАВООХРАНИТЕЛЬНАЯ ДЕЯТЕЛЬНОСТЬ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Лист1!$B$58:$D$58</c:f>
              <c:numCache>
                <c:formatCode>#,##0.00</c:formatCode>
                <c:ptCount val="3"/>
                <c:pt idx="0">
                  <c:v>7596</c:v>
                </c:pt>
                <c:pt idx="1">
                  <c:v>5808.4</c:v>
                </c:pt>
                <c:pt idx="2">
                  <c:v>6309.4</c:v>
                </c:pt>
              </c:numCache>
            </c:numRef>
          </c:val>
        </c:ser>
        <c:ser>
          <c:idx val="2"/>
          <c:order val="2"/>
          <c:tx>
            <c:strRef>
              <c:f>Лист1!$A$59</c:f>
              <c:strCache>
                <c:ptCount val="1"/>
                <c:pt idx="0">
                  <c:v>НАЦИОНАЛЬНАЯ ЭКОНОМИКА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Лист1!$B$59:$D$59</c:f>
              <c:numCache>
                <c:formatCode>#,##0.00</c:formatCode>
                <c:ptCount val="3"/>
                <c:pt idx="0">
                  <c:v>128553.1</c:v>
                </c:pt>
                <c:pt idx="1">
                  <c:v>117493</c:v>
                </c:pt>
                <c:pt idx="2">
                  <c:v>133798.5</c:v>
                </c:pt>
              </c:numCache>
            </c:numRef>
          </c:val>
        </c:ser>
        <c:ser>
          <c:idx val="3"/>
          <c:order val="3"/>
          <c:tx>
            <c:strRef>
              <c:f>Лист1!$A$60</c:f>
              <c:strCache>
                <c:ptCount val="1"/>
                <c:pt idx="0">
                  <c:v>ЖИЛИЩНО-КОММУНАЛЬНОЕ ХОЗЯЙСТВО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Лист1!$B$60:$D$60</c:f>
              <c:numCache>
                <c:formatCode>#,##0.00</c:formatCode>
                <c:ptCount val="3"/>
                <c:pt idx="0">
                  <c:v>300678.8</c:v>
                </c:pt>
                <c:pt idx="1">
                  <c:v>156664.6</c:v>
                </c:pt>
                <c:pt idx="2">
                  <c:v>53888.6</c:v>
                </c:pt>
              </c:numCache>
            </c:numRef>
          </c:val>
        </c:ser>
        <c:ser>
          <c:idx val="4"/>
          <c:order val="4"/>
          <c:tx>
            <c:strRef>
              <c:f>Лист1!$A$61</c:f>
              <c:strCache>
                <c:ptCount val="1"/>
                <c:pt idx="0">
                  <c:v>ОБРАЗОВАНИЕ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Лист1!$B$61:$D$61</c:f>
              <c:numCache>
                <c:formatCode>#,##0.00</c:formatCode>
                <c:ptCount val="3"/>
                <c:pt idx="0">
                  <c:v>687536.5</c:v>
                </c:pt>
                <c:pt idx="1">
                  <c:v>747642.2</c:v>
                </c:pt>
                <c:pt idx="2">
                  <c:v>768556.4</c:v>
                </c:pt>
              </c:numCache>
            </c:numRef>
          </c:val>
        </c:ser>
        <c:ser>
          <c:idx val="5"/>
          <c:order val="5"/>
          <c:tx>
            <c:strRef>
              <c:f>Лист1!$A$62</c:f>
              <c:strCache>
                <c:ptCount val="1"/>
                <c:pt idx="0">
                  <c:v>КУЛЬТУРА, КИНЕМАТОГРАФИЯ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Лист1!$B$62:$D$62</c:f>
              <c:numCache>
                <c:formatCode>#,##0.00</c:formatCode>
                <c:ptCount val="3"/>
                <c:pt idx="0">
                  <c:v>107277.4</c:v>
                </c:pt>
                <c:pt idx="1">
                  <c:v>95583.9</c:v>
                </c:pt>
                <c:pt idx="2">
                  <c:v>101699.7</c:v>
                </c:pt>
              </c:numCache>
            </c:numRef>
          </c:val>
        </c:ser>
        <c:ser>
          <c:idx val="6"/>
          <c:order val="6"/>
          <c:tx>
            <c:strRef>
              <c:f>Лист1!$A$63</c:f>
              <c:strCache>
                <c:ptCount val="1"/>
                <c:pt idx="0">
                  <c:v>ЗДРАВООХРАНЕНИЕ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Лист1!$B$63:$D$63</c:f>
              <c:numCache>
                <c:formatCode>#,##0.00</c:formatCode>
                <c:ptCount val="3"/>
                <c:pt idx="0">
                  <c:v>2887.6</c:v>
                </c:pt>
                <c:pt idx="1">
                  <c:v>3191.6</c:v>
                </c:pt>
                <c:pt idx="2">
                  <c:v>3249.5</c:v>
                </c:pt>
              </c:numCache>
            </c:numRef>
          </c:val>
        </c:ser>
        <c:ser>
          <c:idx val="7"/>
          <c:order val="7"/>
          <c:tx>
            <c:strRef>
              <c:f>Лист1!$A$64</c:f>
              <c:strCache>
                <c:ptCount val="1"/>
                <c:pt idx="0">
                  <c:v>СОЦИАЛЬНАЯ ПОЛИТИКА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Лист1!$B$64:$D$64</c:f>
              <c:numCache>
                <c:formatCode>#,##0.00</c:formatCode>
                <c:ptCount val="3"/>
                <c:pt idx="0">
                  <c:v>66052.600000000006</c:v>
                </c:pt>
                <c:pt idx="1">
                  <c:v>71586.8</c:v>
                </c:pt>
                <c:pt idx="2">
                  <c:v>59241.5</c:v>
                </c:pt>
              </c:numCache>
            </c:numRef>
          </c:val>
        </c:ser>
        <c:ser>
          <c:idx val="8"/>
          <c:order val="8"/>
          <c:tx>
            <c:strRef>
              <c:f>Лист1!$A$65</c:f>
              <c:strCache>
                <c:ptCount val="1"/>
                <c:pt idx="0">
                  <c:v>ФИЗИЧЕСКАЯ КУЛЬТУРА И СПОРТ</c:v>
                </c:pt>
              </c:strCache>
            </c:strRef>
          </c:tx>
          <c:cat>
            <c:strRef>
              <c:f>Лист1!$B$56:$D$56</c:f>
              <c:strCache>
                <c:ptCount val="3"/>
                <c:pt idx="0">
                  <c:v>2017 год</c:v>
                </c:pt>
                <c:pt idx="1">
                  <c:v>2018 год</c:v>
                </c:pt>
                <c:pt idx="2">
                  <c:v>2019 год</c:v>
                </c:pt>
              </c:strCache>
            </c:strRef>
          </c:cat>
          <c:val>
            <c:numRef>
              <c:f>Лист1!$B$65:$D$65</c:f>
              <c:numCache>
                <c:formatCode>#,##0.00</c:formatCode>
                <c:ptCount val="3"/>
                <c:pt idx="0">
                  <c:v>25702.799999999996</c:v>
                </c:pt>
                <c:pt idx="1">
                  <c:v>3472.5</c:v>
                </c:pt>
                <c:pt idx="2">
                  <c:v>3879.2</c:v>
                </c:pt>
              </c:numCache>
            </c:numRef>
          </c:val>
        </c:ser>
        <c:shape val="box"/>
        <c:axId val="88689664"/>
        <c:axId val="88711936"/>
        <c:axId val="0"/>
      </c:bar3DChart>
      <c:catAx>
        <c:axId val="88689664"/>
        <c:scaling>
          <c:orientation val="minMax"/>
        </c:scaling>
        <c:axPos val="b"/>
        <c:majorGridlines/>
        <c:tickLblPos val="nextTo"/>
        <c:crossAx val="88711936"/>
        <c:crosses val="autoZero"/>
        <c:auto val="1"/>
        <c:lblAlgn val="ctr"/>
        <c:lblOffset val="100"/>
      </c:catAx>
      <c:valAx>
        <c:axId val="88711936"/>
        <c:scaling>
          <c:orientation val="minMax"/>
        </c:scaling>
        <c:axPos val="l"/>
        <c:majorGridlines/>
        <c:numFmt formatCode="#,##0.00" sourceLinked="1"/>
        <c:tickLblPos val="nextTo"/>
        <c:crossAx val="886896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389116291821964"/>
          <c:y val="0.11380224450489401"/>
          <c:w val="0.2746803111644443"/>
          <c:h val="0.80179670987871854"/>
        </c:manualLayout>
      </c:layout>
      <c:txPr>
        <a:bodyPr/>
        <a:lstStyle/>
        <a:p>
          <a:pPr rtl="0">
            <a:defRPr sz="800"/>
          </a:pPr>
          <a:endParaRPr lang="ru-RU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doughnutChart>
        <c:varyColors val="1"/>
        <c:ser>
          <c:idx val="0"/>
          <c:order val="0"/>
          <c:dPt>
            <c:idx val="1"/>
            <c:spPr>
              <a:solidFill>
                <a:srgbClr val="FFC000"/>
              </a:solidFill>
            </c:spPr>
          </c:dPt>
          <c:dPt>
            <c:idx val="8"/>
            <c:spPr>
              <a:solidFill>
                <a:srgbClr val="FF0000"/>
              </a:solidFill>
              <a:ln>
                <a:noFill/>
              </a:ln>
            </c:spPr>
          </c:dPt>
          <c:dLbls>
            <c:dLbl>
              <c:idx val="1"/>
              <c:layout>
                <c:manualLayout>
                  <c:x val="8.8095238095238268E-2"/>
                  <c:y val="-8.5106363967976301E-2"/>
                </c:manualLayout>
              </c:layout>
              <c:showPercent val="1"/>
            </c:dLbl>
            <c:dLbl>
              <c:idx val="5"/>
              <c:layout>
                <c:manualLayout>
                  <c:x val="-1.4285714285714285E-2"/>
                  <c:y val="-1.4184393994662647E-2"/>
                </c:manualLayout>
              </c:layout>
              <c:showPercent val="1"/>
            </c:dLbl>
            <c:dLbl>
              <c:idx val="6"/>
              <c:layout>
                <c:manualLayout>
                  <c:x val="-5.9523809523809507E-2"/>
                  <c:y val="-0.10496451556050362"/>
                </c:manualLayout>
              </c:layout>
              <c:showPercent val="1"/>
            </c:dLbl>
            <c:dLbl>
              <c:idx val="7"/>
              <c:layout>
                <c:manualLayout>
                  <c:x val="-7.1428571428571504E-3"/>
                  <c:y val="-2.8368787989325295E-2"/>
                </c:manualLayout>
              </c:layout>
              <c:showPercent val="1"/>
            </c:dLbl>
            <c:dLbl>
              <c:idx val="8"/>
              <c:layout>
                <c:manualLayout>
                  <c:x val="1.7073558256122168E-2"/>
                  <c:y val="-0.14288902145663523"/>
                </c:manualLayout>
              </c:layout>
              <c:showPercent val="1"/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Percent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Лист1!$A$69:$A$77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 и кинематография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Лист1!$B$69:$B$77</c:f>
              <c:numCache>
                <c:formatCode>#,##0.0</c:formatCode>
                <c:ptCount val="9"/>
                <c:pt idx="0">
                  <c:v>159384.70000000001</c:v>
                </c:pt>
                <c:pt idx="1">
                  <c:v>6309.4</c:v>
                </c:pt>
                <c:pt idx="2">
                  <c:v>133798.5</c:v>
                </c:pt>
                <c:pt idx="3">
                  <c:v>53888.6</c:v>
                </c:pt>
                <c:pt idx="4">
                  <c:v>768556.4</c:v>
                </c:pt>
                <c:pt idx="5">
                  <c:v>101699.7</c:v>
                </c:pt>
                <c:pt idx="6">
                  <c:v>3249.5</c:v>
                </c:pt>
                <c:pt idx="7">
                  <c:v>59241.5</c:v>
                </c:pt>
                <c:pt idx="8">
                  <c:v>3879.2</c:v>
                </c:pt>
              </c:numCache>
            </c:numRef>
          </c:val>
        </c:ser>
        <c:dLbls>
          <c:showPercent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5121541057368104"/>
          <c:y val="0.12633517787606524"/>
          <c:w val="0.33449887514060928"/>
          <c:h val="0.87366482212393626"/>
        </c:manualLayout>
      </c:layout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23.11.2018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56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11/23/2018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11/23/2018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к </a:t>
            </a:r>
            <a:r>
              <a:rPr lang="ru-RU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проекту решения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Совета депутатов городского округа Анадырь 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2019 год»</a:t>
            </a: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28586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57148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ноябрь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2018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8827544"/>
              </p:ext>
            </p:extLst>
          </p:nvPr>
        </p:nvGraphicFramePr>
        <p:xfrm>
          <a:off x="8666" y="1071585"/>
          <a:ext cx="9135334" cy="60007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/>
                <a:gridCol w="801661"/>
                <a:gridCol w="852511"/>
                <a:gridCol w="780720"/>
                <a:gridCol w="762774"/>
                <a:gridCol w="762774"/>
                <a:gridCol w="816616"/>
                <a:gridCol w="816616"/>
                <a:gridCol w="753800"/>
              </a:tblGrid>
              <a:tr h="29485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48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9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4260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35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субъектов малого и среднего предпринимательства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18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</a:tr>
              <a:tr h="3003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ИП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 smtClean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492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510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510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</a:tr>
              <a:tr h="718850">
                <a:tc gridSpan="9">
                  <a:txBody>
                    <a:bodyPr/>
                    <a:lstStyle/>
                    <a:p>
                      <a:pPr algn="ctr" fontAlgn="t"/>
                      <a:endParaRPr lang="ru-RU" sz="2000" b="1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2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</a:t>
                      </a:r>
                      <a:endParaRPr lang="ru-RU" sz="20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157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 в основной капитал за счет всех источников финансирования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4 121,97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4 303,34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4 286,85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4 484,08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4 492,62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4 484,08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4 492,62</a:t>
                      </a:r>
                    </a:p>
                  </a:txBody>
                  <a:tcPr marL="0" marR="0" marT="0" marB="0" anchor="ctr"/>
                </a:tc>
              </a:tr>
              <a:tr h="17145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104,50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104,40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104,00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104,20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104,80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100,00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100,00   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6037169"/>
              </p:ext>
            </p:extLst>
          </p:nvPr>
        </p:nvGraphicFramePr>
        <p:xfrm>
          <a:off x="9186" y="934122"/>
          <a:ext cx="9134815" cy="58345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03"/>
                <a:gridCol w="801615"/>
                <a:gridCol w="852462"/>
                <a:gridCol w="780676"/>
                <a:gridCol w="762731"/>
                <a:gridCol w="762731"/>
                <a:gridCol w="816570"/>
                <a:gridCol w="816570"/>
                <a:gridCol w="753757"/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и расходы населения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14 977,2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15 188,8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15 044,2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15 433,8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15 197,4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15 433,8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15 197,4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077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Реальные располагаемые денежные доходы населения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   115,54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104,90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103,80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105,10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104,40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100,00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100,00   </a:t>
                      </a:r>
                    </a:p>
                  </a:txBody>
                  <a:tcPr marL="0" marR="0" marT="0" marB="0" anchor="ctr"/>
                </a:tc>
              </a:tr>
              <a:tr h="538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в расчете на душу населения в месяц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77 449,4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77 787,3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77 046,4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78 280,4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77 081,0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77 525,8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76 338,0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и сбережения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337,58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705,00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690,34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092,75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052,38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092,75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052,38   </a:t>
                      </a:r>
                    </a:p>
                  </a:txBody>
                  <a:tcPr marL="0" marR="0" marT="0" marB="0" anchor="ctr"/>
                </a:tc>
              </a:tr>
              <a:tr h="13463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размер назначенных месячных пенсий пенсионеров, состоящих на учете в отделениях Пенсионного фонда РФ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24 604,7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244,4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441,3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943,7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26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331,7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943,7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26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331,7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077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Реальный размер назначенных пенсий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   101,81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102,60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103,40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102,77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103,50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100,00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100,00   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3406" y="24991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17313432"/>
              </p:ext>
            </p:extLst>
          </p:nvPr>
        </p:nvGraphicFramePr>
        <p:xfrm>
          <a:off x="6937" y="1064560"/>
          <a:ext cx="9134984" cy="37426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53"/>
                <a:gridCol w="841206"/>
                <a:gridCol w="812904"/>
                <a:gridCol w="780690"/>
                <a:gridCol w="762745"/>
                <a:gridCol w="762745"/>
                <a:gridCol w="816585"/>
                <a:gridCol w="816585"/>
                <a:gridCol w="753771"/>
              </a:tblGrid>
              <a:tr h="3230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3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23050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занятых в экономике (среднегодовая)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10 087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10 087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10 087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10 216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10 216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10 376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10 376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 всех работников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13 830,6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14 010,4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13 858,3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14 220,5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13 969,1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14 220,5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13 969,1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социального характера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146,56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178,45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185,90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213,30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228,25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213,30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228,25   </a:t>
                      </a:r>
                    </a:p>
                  </a:txBody>
                  <a:tcPr marL="0" marR="0" marT="0" marB="0" anchor="ctr"/>
                </a:tc>
              </a:tr>
              <a:tr h="323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безработицы</a:t>
                      </a:r>
                      <a:endParaRPr lang="ru-RU" sz="16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0,12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0678716"/>
              </p:ext>
            </p:extLst>
          </p:nvPr>
        </p:nvGraphicFramePr>
        <p:xfrm>
          <a:off x="0" y="4929197"/>
          <a:ext cx="9143998" cy="18444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8680"/>
                <a:gridCol w="847216"/>
                <a:gridCol w="807441"/>
                <a:gridCol w="780950"/>
                <a:gridCol w="765990"/>
                <a:gridCol w="765990"/>
                <a:gridCol w="816855"/>
                <a:gridCol w="816855"/>
                <a:gridCol w="754021"/>
              </a:tblGrid>
              <a:tr h="5057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заработная плата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114 533,40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120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603,67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119 458,34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127 357,48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125 311,79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127 357,48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125 311,79</a:t>
                      </a:r>
                    </a:p>
                  </a:txBody>
                  <a:tcPr marL="0" marR="0" marT="0" marB="0" anchor="ctr"/>
                </a:tc>
              </a:tr>
              <a:tr h="6730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состоящих на учете в Пенсионном фонде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 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576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3 794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3 794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</a:tr>
              <a:tr h="607188">
                <a:tc>
                  <a:txBody>
                    <a:bodyPr/>
                    <a:lstStyle/>
                    <a:p>
                      <a:pPr algn="l" fontAlgn="t"/>
                      <a:endParaRPr lang="ru-RU" sz="16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 неработающие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5609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978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2 099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2 099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1911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2950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5381" y="47916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17079756"/>
              </p:ext>
            </p:extLst>
          </p:nvPr>
        </p:nvGraphicFramePr>
        <p:xfrm>
          <a:off x="19116" y="1087487"/>
          <a:ext cx="9124885" cy="4109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4673"/>
                <a:gridCol w="904115"/>
                <a:gridCol w="748165"/>
                <a:gridCol w="779827"/>
                <a:gridCol w="761902"/>
                <a:gridCol w="761902"/>
                <a:gridCol w="815682"/>
                <a:gridCol w="815682"/>
                <a:gridCol w="752937"/>
              </a:tblGrid>
              <a:tr h="3853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5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84739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кв. м общей площади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</a:tr>
              <a:tr h="10244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 (на конец года)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      17,56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   17,39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17,39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17,22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17,22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 17,05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17,05   </a:t>
                      </a:r>
                    </a:p>
                  </a:txBody>
                  <a:tcPr marL="0" marR="0" marT="0" marB="0" anchor="ctr"/>
                </a:tc>
              </a:tr>
              <a:tr h="9610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Фактический уровень платежей населения за жилье и коммунальные услуги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92,94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92,94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92,94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92,94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92,01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92,01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91,09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75432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2019 год запланирован со следующими основными показателями: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76801010"/>
              </p:ext>
            </p:extLst>
          </p:nvPr>
        </p:nvGraphicFramePr>
        <p:xfrm>
          <a:off x="1000100" y="2928933"/>
          <a:ext cx="7858180" cy="3071834"/>
        </p:xfrm>
        <a:graphic>
          <a:graphicData uri="http://schemas.openxmlformats.org/drawingml/2006/table">
            <a:tbl>
              <a:tblPr/>
              <a:tblGrid>
                <a:gridCol w="3929090"/>
                <a:gridCol w="3929090"/>
              </a:tblGrid>
              <a:tr h="101777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тыс.рублей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68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1 340 007,5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68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1 290 007,5 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68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50 000,0 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доходов бюджета на 2019 год, а также ожидаемое исполнение за 2018 год и фактическое исполнение за 2017 год представлены в таблице. :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99067211"/>
              </p:ext>
            </p:extLst>
          </p:nvPr>
        </p:nvGraphicFramePr>
        <p:xfrm>
          <a:off x="210199" y="4077072"/>
          <a:ext cx="8847603" cy="1988168"/>
        </p:xfrm>
        <a:graphic>
          <a:graphicData uri="http://schemas.openxmlformats.org/drawingml/2006/table">
            <a:tbl>
              <a:tblPr/>
              <a:tblGrid>
                <a:gridCol w="2629526"/>
                <a:gridCol w="1948757"/>
                <a:gridCol w="2134660"/>
                <a:gridCol w="2134660"/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Ожидаемое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5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605 590,1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695 908,4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664 133,7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780 738,2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657 146,8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675 873,8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59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1 386 328,3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1 353 055,2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1 340 007,5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Структура доходов бюджета городского округа Анадырь на 2019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Поступление налоговых доходов в бюджет городского округа Анадырь на 2019 год планируются в объеме 586 507,1 тыс.рублей. Структура налоговых доходов бюджета городского округа Анадырь на 2019 год представлена в таблице (в сравнении с предыдущими годами):</a:t>
            </a:r>
          </a:p>
          <a:p>
            <a:pPr algn="just"/>
            <a:endParaRPr lang="ru-RU" dirty="0" smtClean="0"/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7158" y="2714620"/>
          <a:ext cx="8286812" cy="3968874"/>
        </p:xfrm>
        <a:graphic>
          <a:graphicData uri="http://schemas.openxmlformats.org/drawingml/2006/table">
            <a:tbl>
              <a:tblPr/>
              <a:tblGrid>
                <a:gridCol w="2071703"/>
                <a:gridCol w="2071703"/>
                <a:gridCol w="2071703"/>
                <a:gridCol w="2071703"/>
              </a:tblGrid>
              <a:tr h="295617">
                <a:tc rowSpan="2"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Ожидаемое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414 339,1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457 680,2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474 546,5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77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1 809,2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1827,4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2 035,6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64 034,6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75 139,0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92 284,0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2 697,5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1800,0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1 745,0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16 272,6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13 516,0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13 944,0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1 884,9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1910,0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1 952,0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501 037,9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551 872,6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586 507,1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 приходится на поступления налога на доходы физических лиц 80,9%. В 2019 году прогнозируется рост доли поступлений налогов на совокупный доход, который ожидается на уровне 15,7%, в результате </a:t>
            </a:r>
            <a:r>
              <a:rPr lang="ru-RU" dirty="0" err="1" smtClean="0"/>
              <a:t>бизнесс-активности</a:t>
            </a:r>
            <a:r>
              <a:rPr lang="ru-RU" dirty="0" smtClean="0"/>
              <a:t> </a:t>
            </a:r>
            <a:r>
              <a:rPr lang="ru-RU" dirty="0" smtClean="0"/>
              <a:t>населения и роста вновь зарегистрированных ИП.</a:t>
            </a:r>
          </a:p>
          <a:p>
            <a:pPr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на 2019 год прогнозируются в объеме 77 626,6 тыс.рублей.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xmlns="" val="2159826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Ожидаемая структура неналоговых доходов бюджета городского округа Анадырь на 2019 год представлена в таблице (в сравнении с предыдущими годами):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57158" y="2285992"/>
          <a:ext cx="8215372" cy="3870984"/>
        </p:xfrm>
        <a:graphic>
          <a:graphicData uri="http://schemas.openxmlformats.org/drawingml/2006/table">
            <a:tbl>
              <a:tblPr/>
              <a:tblGrid>
                <a:gridCol w="3857654"/>
                <a:gridCol w="1357322"/>
                <a:gridCol w="1643074"/>
                <a:gridCol w="1357322"/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Ожидаемое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Задолженность и перерасчеты по отмененным налогам, сборам и иным обязательным платежам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73 865,2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74 125,0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61 523,3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2 135,0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6897,4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225,4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19 592,7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51 039,2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8 820,1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8 948,3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11 953,8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7 057,8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неналоговые доходы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104 552,2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144 035,8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77 626,6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2019 году прогнозируется в размере 675 873,8 тыс.рублей.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Структура безвозмездных поступлений из окружного бюджета в 2019 году (тыс.руб.)</a:t>
            </a: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Динамика изменения предельного объема долговых обязательств городского округа Анадырь за 2014-2020 годы представлена в диаграмме (тыс.рублей):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1071538" y="3214686"/>
          <a:ext cx="6858048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dirty="0" smtClean="0"/>
              <a:t>Приоритетами в расходовании средств бюджета городского округа Анадырь на 2019 год становятся: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dirty="0" smtClean="0"/>
              <a:t>Бюджет городского округа Анадырь по расходам планируется в объеме 1 290 007,5 тыс.рублей. Информация  об объемах бюджета городского округа Анадырь на 2019 год по разделам классификации расходов бюджета представлена в таблице и диаграмме: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Информация о расходах бюджета за 2017 год и период 2018-2019 годы представлена в таблице (тыс.руб.):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596" y="1928802"/>
          <a:ext cx="8001056" cy="4315092"/>
        </p:xfrm>
        <a:graphic>
          <a:graphicData uri="http://schemas.openxmlformats.org/drawingml/2006/table">
            <a:tbl>
              <a:tblPr/>
              <a:tblGrid>
                <a:gridCol w="2000264"/>
                <a:gridCol w="2000264"/>
                <a:gridCol w="2000264"/>
                <a:gridCol w="2000264"/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Ожидаемое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135 141,0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162 781,4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159 384,7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71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7 596,0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5 808,4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6 309,4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128 553,1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117 493,0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133 798,5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300 678,8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156 664,6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53 888,6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687 536,5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747 642,2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768 556,4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107 277,4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95 583,9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101 699,7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2 887,6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3 191,6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3 249,5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66 052,6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71 586,8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59 241,5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25 702,8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3 472,5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3 879,2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1 461 425,8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1 364 224,4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290 007,5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Bookman Old Style" pitchFamily="18" charset="0"/>
              </a:rPr>
              <a:t>Расходы бюджета 2017, 2018 годы и проекта бюджета на 2019 год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500034" y="1785926"/>
          <a:ext cx="8286808" cy="4929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2019 год: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500034" y="1928802"/>
          <a:ext cx="8358246" cy="4705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Проект бюджета городского округа Анадырь на 2019 год сформирован на основе 9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составляет  90,5%.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</a:t>
            </a: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1785926"/>
          <a:ext cx="8501121" cy="4357716"/>
        </p:xfrm>
        <a:graphic>
          <a:graphicData uri="http://schemas.openxmlformats.org/drawingml/2006/table">
            <a:tbl>
              <a:tblPr/>
              <a:tblGrid>
                <a:gridCol w="4233626"/>
                <a:gridCol w="3330453"/>
                <a:gridCol w="937042"/>
              </a:tblGrid>
              <a:tr h="5986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программы 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65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"Управление финансами и имуществом городского округа Анадырь на 2016-2020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40 722,3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63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"Анадырь - безопасный город на 2018-2020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2 441,7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657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"Поддержка 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2019-2021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28 297,8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1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"Жилье в городском округе Анадырь на 2016-2020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20 923,9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1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"Развитие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2019-2023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151 631,8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2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"Социальное и культурное развитие в городском округе Анадырь на 2016-2019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138 222,8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7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"Развитие образования и молодежная политика на территории городского округа Анадырь на 2016 -2019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773 778,2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1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"Охрана окружающей среды в городском округе Анадырь на 2015-2019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10 014,0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648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 РАСХОДОВ:</a:t>
                      </a:r>
                    </a:p>
                  </a:txBody>
                  <a:tcPr marL="6072" marR="6072" marT="60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1 166 032,5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Бюджетные ассигнования бюджета городского округа Анадырь в 2019году, предусмотрены в рамках муниципальных программ: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9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об исполнении муниципальной программы "Управление финансами и имуществом городского округа Анадырь на 2016-2020 годы"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714488"/>
            <a:ext cx="8429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на 2019 год </a:t>
            </a:r>
            <a:r>
              <a:rPr lang="ru-RU" sz="1600" b="1" u="sng" dirty="0" smtClean="0">
                <a:effectLst/>
                <a:latin typeface="Times New Roman" pitchFamily="18" charset="0"/>
                <a:cs typeface="Times New Roman" pitchFamily="18" charset="0"/>
              </a:rPr>
              <a:t>40 722,3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 тысяч рублей 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Цели программы: 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Обеспечение сбалансированности и устойчивости бюджетной системы городского округа Анадырь;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Повышение эффективности использования муниципального имущества городского округа Анадырь;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Обеспечение эффективного и рационального использования земель на территории городского округа Анадырь.</a:t>
            </a:r>
          </a:p>
          <a:p>
            <a:pPr algn="just"/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	Достижение указанных целей обеспечивается решением следующих задач муниципальной программы: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Организация планирования и исполнения бюджета городского округа Анадырь;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Эффективное управление муниципальным долгом городского округа Анадырь;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Управление объектами, составляющими  муниципальную казну городского округа Анадырь;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Реализация прогнозного плана приватизации муниципального имущества;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Снижение количества объектов бесхозяйного имущества на территории городского округа Анадырь;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Формирование новых земельных участков, а также вовлечение неиспользуемых земельных участков в хозяйственный оборот.</a:t>
            </a: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2018 год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554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9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об исполнении муниципальной программы "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Анадырь - безопасный город на 2018-2020 годы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357299"/>
            <a:ext cx="842968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endParaRPr lang="ru-RU" sz="16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46037" algn="ctr" eaLnBrk="1" hangingPunct="1">
              <a:defRPr/>
            </a:pP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на 2019 год </a:t>
            </a:r>
            <a:r>
              <a:rPr lang="ru-RU" sz="1600" b="1" u="sng" dirty="0" smtClean="0">
                <a:effectLst/>
                <a:latin typeface="Times New Roman" pitchFamily="18" charset="0"/>
                <a:cs typeface="Times New Roman" pitchFamily="18" charset="0"/>
              </a:rPr>
              <a:t>2 441,7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 :</a:t>
            </a:r>
          </a:p>
          <a:p>
            <a:pPr marL="46037" algn="ctr" eaLnBrk="1" hangingPunct="1">
              <a:defRPr/>
            </a:pPr>
            <a:endParaRPr lang="ru-RU" sz="16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          Основная цель программы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создание благоприятной и безопасной среды проживания, повышение уровня общественной безопасности и правопорядка на территории городского округа Анадырь путем обеспечения функционирования интегрированной системы видеонаблюдения на территории городского округа Анадырь, а также создания условий для добровольных формирований населения по охране общественного порядка</a:t>
            </a:r>
          </a:p>
          <a:p>
            <a:pPr algn="just"/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Основными задачами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муниципальной программы является комплексное обеспечение безопасности населения и объектов на территории городского округа Анадырь, в том числе: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профилактика явлений криминогенного характера;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обеспечение участия населения в охране общественного порядка;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предупреждение возможных террористических актов и акций экстремистского характера;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сокращение административных правонарушений в сфере безопасности дорожного движения;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увеличение доли раскрытых правонарушений с помощью камер видеонаблюдения;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профилактика преступлений и правонарушений силами Народной (муниципальной) дружины.</a:t>
            </a: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9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об исполнении муниципальной программы "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Поддержка и развитие основных секторов экономики городского округа Анадырь на 2019-2021 годы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357299"/>
            <a:ext cx="842968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endParaRPr lang="ru-RU" sz="16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46037" algn="ctr" eaLnBrk="1" hangingPunct="1">
              <a:defRPr/>
            </a:pP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на 2019 год </a:t>
            </a:r>
            <a:r>
              <a:rPr lang="ru-RU" sz="1600" b="1" u="sng" dirty="0" smtClean="0">
                <a:effectLst/>
                <a:latin typeface="Times New Roman" pitchFamily="18" charset="0"/>
                <a:cs typeface="Times New Roman" pitchFamily="18" charset="0"/>
              </a:rPr>
              <a:t>28 297,8</a:t>
            </a:r>
            <a:r>
              <a:rPr lang="ru-RU" sz="1600" b="1" u="sng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 :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        Целями программы являются: 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Обеспечение доступности услуг наземного автомобильного транспорта для населения городского округа Анадырь;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Повышение уровня обеспеченности населения продуктами питания местного производства, доступными по цене и безопасными по качеству;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Содействие развитию малого и среднего предпринимательства на территории городского округа Анадырь.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Для достижения поставленных целей будут выполнены следующие задачи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Обеспечение бесплатных пассажирских перевозок общественным наземным автомобильным транспортом на территории городского округа Анадырь;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Поддержка производства социально значимых видов хлеба;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Оказание финансовой поддержки приоритетных и перспективных направлений предпринимательской деятельности субъектов малого и среднего предпринимательства. </a:t>
            </a: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9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об исполнении муниципальной программы "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Жилье в городском округе Анадырь на 2016-2020 годы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357299"/>
            <a:ext cx="842968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на 2019 год </a:t>
            </a:r>
            <a:r>
              <a:rPr lang="ru-RU" sz="1600" b="1" u="sng" dirty="0" smtClean="0">
                <a:effectLst/>
                <a:latin typeface="Times New Roman" pitchFamily="18" charset="0"/>
                <a:cs typeface="Times New Roman" pitchFamily="18" charset="0"/>
              </a:rPr>
              <a:t>20 923,9</a:t>
            </a:r>
            <a:r>
              <a:rPr lang="ru-RU" sz="1600" b="1" u="sng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 :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        Целями программы являются: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Поддержка в решении жилищной проблемы молодых семей, признанных в установленном порядке нуждающимися в улучшении жилищных условий на территории города Анадырь;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Создание системы поддержки молодых семей в решении жилищной проблемы для улучшения демографической ситуации в городском округе Анадырь;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Стабилизация кадровой ситуации в городском округе Анадырь;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Обеспечение доступного жилья и комфортных условий проживания для жителей городского округа Анадырь;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5)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 Улучшение жилищных условий граждан, признанных нуждающимися в жилых помещениях в городском округе Анадырь;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Снижение уровня социального сиротства.</a:t>
            </a:r>
          </a:p>
          <a:p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Для достижения поставленных целей будут выполнены следующие задачи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Оказание молодым семьям содействия в улучшении их жилищных условий для удовлетворения жилищных потребностей молодых семей;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Сокращение срока ожидания улучшения жилищных условий очередников;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Сокращение очереди граждан, признанных нуждающимися в жилых помещениях в городском округе Анадырь;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 Предоставление жилых помещений детям-сиротам и детям, оставшимся без попечения родителей и лицам из их числа;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Выполнение работ по технической инвентаризации и оценке муниципальных жилых помещений городского округа Анадырь;</a:t>
            </a:r>
          </a:p>
          <a:p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sz="1400" dirty="0" smtClean="0">
                <a:effectLst/>
                <a:latin typeface="Times New Roman" pitchFamily="18" charset="0"/>
                <a:cs typeface="Times New Roman" pitchFamily="18" charset="0"/>
              </a:rPr>
              <a:t>Оформление и получение свидетельств о праве на наследство по закону и по завещанию на недвижимое имущество. </a:t>
            </a: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 муниципальной программе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территории городского округа Анадырь на 2019-2023 годы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cap="all" dirty="0" smtClean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500174"/>
            <a:ext cx="84296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</a:t>
            </a:r>
            <a:r>
              <a:rPr lang="ru-RU" sz="1600" b="1" u="sng" dirty="0" smtClean="0">
                <a:effectLst/>
                <a:latin typeface="Times New Roman" pitchFamily="18" charset="0"/>
                <a:cs typeface="Times New Roman" pitchFamily="18" charset="0"/>
              </a:rPr>
              <a:t>151 631,8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 :</a:t>
            </a:r>
          </a:p>
          <a:p>
            <a:pPr marL="46037" algn="ctr" eaLnBrk="1" hangingPunct="1">
              <a:defRPr/>
            </a:pPr>
            <a:endParaRPr lang="ru-RU" sz="16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Цель программы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повышение качества жизни населения, проживающего на территории городского округа Анадырь, путем: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создания безопасных и благоприятных условий проживания в МКД городского округа Анадырь;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- повышения уровня благоустройства и развитие инфраструктуры городского округа Анадырь;</a:t>
            </a:r>
          </a:p>
          <a:p>
            <a:pPr>
              <a:buFontTx/>
              <a:buChar char="-"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эффективного использования топливно-энергетических ресурсов на территории городского округа Анадырь.</a:t>
            </a:r>
          </a:p>
          <a:p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Основные задачи программы: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1. Строительство, ремонт и обслуживание объектов городской инфраструктуры.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2. Содержание объектов дорожного хозяйства.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3. Обеспечение электроосвещением улично-дорожной сети.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4. Санитарная очистка территории городского округа Анадырь.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5. Обеспечение безопасности дорожного движения территории городского округа Анадырь.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6. Обеспечение гарантий, связанных с погребением умерших.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7. Приведение в надлежащее техническое состояние жилые помещения.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8. Повышение эффективности и надежности функционирования наружных и внутренних инженерных систем.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9. Повышение эффективности и надежности функционирования наружных и внутренних инженерных систем.</a:t>
            </a:r>
            <a:endParaRPr lang="ru-RU" sz="16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 муниципальной программе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Социальное и культурное развитие в городском округе Анадырь на 2016-2019 годы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cap="all" dirty="0" smtClean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500174"/>
            <a:ext cx="84296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</a:t>
            </a:r>
            <a:r>
              <a:rPr lang="ru-RU" sz="1600" b="1" u="sng" dirty="0" smtClean="0">
                <a:effectLst/>
                <a:latin typeface="Times New Roman" pitchFamily="18" charset="0"/>
                <a:cs typeface="Times New Roman" pitchFamily="18" charset="0"/>
              </a:rPr>
              <a:t>138 222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,8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 :</a:t>
            </a:r>
          </a:p>
          <a:p>
            <a:pPr marL="46037" algn="ctr" eaLnBrk="1" hangingPunct="1">
              <a:defRPr/>
            </a:pPr>
            <a:endParaRPr lang="ru-RU" sz="16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Цель программы :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1. Создание условий для организации досуга и обеспечения жителей городского округа Анадырь услугами организаций культуры;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2. Укрепление единого культурно-информационного пространства;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3. Обеспечение организации предоставления качественных и доступных муниципальных услуг на территории городского округа Анадырь;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4. Обеспечение условий для развития на территории городского округа физической культуры и массового спорта, организация проведения официальных физкультурно-оздоровительных и спортивных мероприятий городского округа;</a:t>
            </a:r>
          </a:p>
          <a:p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Основные задачи программы: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1. Организация предоставления качественных и доступных муниципальных услуг в сфере организации досуга населения, библиотечного, библиографического и информационного обслуживания;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2. Гражданское и патриотическое воспитание граждан, проведение календарных и общегородских праздников;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3. Обеспечение деятельности Управления по социальной политике Администрации городского округа Анадырь;</a:t>
            </a:r>
          </a:p>
          <a:p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4. Спортивно-оздоровительная работа с населением.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71472" y="28572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об исполнении муниципальной программы «Развитие образования и молодежная политика на территории городского округа Анадырь на 2016 -2019 годы»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357298"/>
            <a:ext cx="8429684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4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Расходы предусмотренные на исполнение программы </a:t>
            </a:r>
            <a:r>
              <a:rPr lang="ru-RU" sz="1400" b="1" u="sng" dirty="0" smtClean="0">
                <a:effectLst/>
                <a:latin typeface="Times New Roman" pitchFamily="18" charset="0"/>
                <a:cs typeface="Times New Roman" pitchFamily="18" charset="0"/>
              </a:rPr>
              <a:t>773 778,2</a:t>
            </a:r>
            <a:r>
              <a:rPr lang="ru-RU" sz="1400" b="1" u="sng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</a:t>
            </a:r>
            <a:r>
              <a:rPr lang="ru-RU" sz="14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Цели программы: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Организация предоставления качественных муниципальных услуг, обеспечение развития в сфере доступного дошкольного образования;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Организация предоставления качественных муниципальных услуг, обеспечение развития в сфере доступного общего образования;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3. Организация предоставления качественных муниципальных услуг, обеспечение развития в сфере доступного дополнительного образования;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Обеспечение организации предоставления качественного и доступного дошкольного, общего и дополнительного образования на территории городского округа Анадырь в соответствии с новыми федеральными государственными образовательными стандартами;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Вовлечение молодежи в социальную практику, развитие творческого и интеллектуального потенциала молодежи.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Задачи программы: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Организация предоставления качественного и доступного дошкольного образования;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Организация предоставления качественного и доступного общего образования;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Организация предоставления качественного и доступного дополнительного образования;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Укрепление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методической и материально-технической базы образовательных организаций, обеспечивающих доступность качественных услуг в сфере образования;                                                   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Развитие профессиональной компетентности и творческого потенциала педагогических кадров как важнейшего фактора повышения качества образования;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Создание необходимых условий для достижения современного качества предоставления услуг в области образования, выявления и поддержки одарённых детей и педагогических работников;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 Организация досуга молодежи в летний период;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8. Организация досуга молодежи, развитие творческих способностей детей, популяризация здорового образа жизни, гражданское и патриотическое воспитание молодёжи.</a:t>
            </a:r>
          </a:p>
          <a:p>
            <a:pPr marL="46037" algn="ctr" eaLnBrk="1" hangingPunct="1">
              <a:defRPr/>
            </a:pPr>
            <a:endParaRPr lang="ru-RU" sz="1400" b="1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 муниципальной программе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Охрана окружающей среды в городском округе Анадырь на 2015-2019 годы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cap="all" dirty="0" smtClean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500174"/>
            <a:ext cx="842968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</a:t>
            </a:r>
            <a:r>
              <a:rPr lang="ru-RU" sz="1600" b="1" u="sng" dirty="0" smtClean="0">
                <a:effectLst/>
                <a:latin typeface="Times New Roman" pitchFamily="18" charset="0"/>
                <a:cs typeface="Times New Roman" pitchFamily="18" charset="0"/>
              </a:rPr>
              <a:t>10 014,0</a:t>
            </a:r>
            <a:r>
              <a:rPr lang="ru-RU" sz="1600" b="1" u="sng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 :</a:t>
            </a:r>
          </a:p>
          <a:p>
            <a:pPr marL="46037" algn="ctr" eaLnBrk="1" hangingPunct="1">
              <a:defRPr/>
            </a:pPr>
            <a:endParaRPr lang="ru-RU" sz="16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Основная цель программы </a:t>
            </a: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повышение уровня экологической безопасности граждан, стабилизация и улучшение экологической обстановки на территории городского округа Анадырь.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Основные задачи программы: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1. Улучшение качества водной среды - ликвидация сбросов загрязненных сточных вод за счет подключения к городским сетям канализации очистных сооружений, ликвидации загрязнения и захламления в водоохранных и прибрежных зонах;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2. Оптимизация системы обращения с отходами производства и потребления путем разработки проекта и строительства полигона твердых бытовых отходов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Запись на прием к Мэру и начальникам Управлений ведет помощник Мэра по общим вопросам Роман Сергеевич Шаповалов, ул. Рультытегина, 1,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№ 16, телефон 6-36-06. </a:t>
            </a: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79818806"/>
              </p:ext>
            </p:extLst>
          </p:nvPr>
        </p:nvGraphicFramePr>
        <p:xfrm>
          <a:off x="0" y="1266012"/>
          <a:ext cx="9134996" cy="5567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3606"/>
                <a:gridCol w="1046239"/>
                <a:gridCol w="1098967"/>
                <a:gridCol w="739308"/>
                <a:gridCol w="759712"/>
                <a:gridCol w="759712"/>
                <a:gridCol w="813339"/>
                <a:gridCol w="813339"/>
                <a:gridCol w="750774"/>
              </a:tblGrid>
              <a:tr h="2124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8483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16 115,0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16 272,0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16 272,0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16 430,0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16 430,0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16 590,0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16 590,0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083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100,57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747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Величина прожиточного минимума в среднем на душу населения в месяц</a:t>
                      </a:r>
                      <a:endParaRPr lang="ru-RU" sz="1600" b="1" i="1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21 441,0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099,2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092,8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710,5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866,1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710,5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866,1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660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 товаров и услуг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29 818,9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31 037,5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31 043,2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32 217,7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32 346,8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32 217,7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32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346,8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59022" y="50556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3469" y="-54892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9980" y="-4537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66966215"/>
              </p:ext>
            </p:extLst>
          </p:nvPr>
        </p:nvGraphicFramePr>
        <p:xfrm>
          <a:off x="15739" y="984682"/>
          <a:ext cx="9114263" cy="5873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029"/>
                <a:gridCol w="1224136"/>
                <a:gridCol w="736725"/>
                <a:gridCol w="778411"/>
                <a:gridCol w="763498"/>
                <a:gridCol w="763498"/>
                <a:gridCol w="814199"/>
                <a:gridCol w="814199"/>
                <a:gridCol w="751568"/>
              </a:tblGrid>
              <a:tr h="3475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5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8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1312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</a:t>
                      </a:r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29 818,9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31 037,5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31 043,2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32 217,7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32 346,8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32 217,7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32 346,8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98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добыча полезных ископаемых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28009,3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29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185,7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29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185,7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324,0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440,7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324,0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440,7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обрабатывающие производства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467,22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483,56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487,18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500,47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508,00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500,47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</a:t>
                      </a: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508,00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электроэнергия,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газ и вода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1000,93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1 018,95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1 018,95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1 037,29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1 037,29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1 037,29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1 037,29</a:t>
                      </a: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рыболовство и рыбоводство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341,47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349,32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351,37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355,96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360,86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355,96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360,86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3383548769"/>
              </p:ext>
            </p:extLst>
          </p:nvPr>
        </p:nvGraphicFramePr>
        <p:xfrm>
          <a:off x="107503" y="1076488"/>
          <a:ext cx="8949155" cy="5424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3383548769"/>
              </p:ext>
            </p:extLst>
          </p:nvPr>
        </p:nvGraphicFramePr>
        <p:xfrm>
          <a:off x="107503" y="1076488"/>
          <a:ext cx="8949155" cy="5424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2247624"/>
              </p:ext>
            </p:extLst>
          </p:nvPr>
        </p:nvGraphicFramePr>
        <p:xfrm>
          <a:off x="0" y="1079948"/>
          <a:ext cx="9134579" cy="5857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/>
                <a:gridCol w="87839"/>
                <a:gridCol w="801594"/>
                <a:gridCol w="852441"/>
                <a:gridCol w="780656"/>
                <a:gridCol w="762711"/>
                <a:gridCol w="762711"/>
                <a:gridCol w="816549"/>
                <a:gridCol w="816549"/>
                <a:gridCol w="753737"/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725,00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750,38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756,18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776,64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788,69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776,64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788,69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7,07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7,32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7,37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7,57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7,69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7,57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7,69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3,87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4,01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4,04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4,15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4,21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4,15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4,21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102,27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105,85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106,67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109,55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111,25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109,55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111,25</a:t>
                      </a:r>
                    </a:p>
                  </a:txBody>
                  <a:tcPr marL="0" marR="0" marT="0" marB="0" anchor="ctr"/>
                </a:tc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508,27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526,06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530,13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544,47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552,92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544,47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552,92</a:t>
                      </a:r>
                    </a:p>
                  </a:txBody>
                  <a:tcPr marL="0" marR="0" marT="0" marB="0" anchor="ctr"/>
                </a:tc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10,09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10,32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10,38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10,52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10,66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10,52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10,66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дкл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1,20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1,24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1,25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1,31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1,31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кВт. ч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   73,06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  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31849589"/>
              </p:ext>
            </p:extLst>
          </p:nvPr>
        </p:nvGraphicFramePr>
        <p:xfrm>
          <a:off x="35495" y="1039573"/>
          <a:ext cx="9108505" cy="57470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6"/>
                <a:gridCol w="99716"/>
                <a:gridCol w="801284"/>
                <a:gridCol w="852111"/>
                <a:gridCol w="780354"/>
                <a:gridCol w="762416"/>
                <a:gridCol w="762416"/>
                <a:gridCol w="816233"/>
                <a:gridCol w="816233"/>
                <a:gridCol w="753446"/>
              </a:tblGrid>
              <a:tr h="22195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9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3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80491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Рынок товаров и услуг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941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торговли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3659,73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3 798,80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3 802,46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3 946,95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3 954,56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3 946,95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3 954,56</a:t>
                      </a:r>
                    </a:p>
                  </a:txBody>
                  <a:tcPr marL="0" marR="0" marT="0" marB="0" anchor="ctr"/>
                </a:tc>
              </a:tr>
              <a:tr h="52761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розничной торговли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97,80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103,80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104,00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9941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общественного питания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78,35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81,33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81,41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84,50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84,66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84,50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84,66</a:t>
                      </a:r>
                    </a:p>
                  </a:txBody>
                  <a:tcPr marL="0" marR="0" marT="0" marB="0" anchor="ctr"/>
                </a:tc>
              </a:tr>
              <a:tr h="76098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общественного питания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92,22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103,80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104,00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0348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платных услуг населению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636,88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766,09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755,54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901,63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874,03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901,63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874,03   </a:t>
                      </a:r>
                    </a:p>
                  </a:txBody>
                  <a:tcPr marL="0" marR="0" marT="0" marB="0" anchor="ctr"/>
                </a:tc>
              </a:tr>
              <a:tr h="88781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платных услуг населению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92,95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104,90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104,50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104,90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104,30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18068</TotalTime>
  <Words>3857</Words>
  <Application>Microsoft Office PowerPoint</Application>
  <PresentationFormat>Экран (4:3)</PresentationFormat>
  <Paragraphs>948</Paragraphs>
  <Slides>38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Поток</vt:lpstr>
      <vt:lpstr>Слайд 1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2018 год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A.Artemova</cp:lastModifiedBy>
  <cp:revision>814</cp:revision>
  <dcterms:created xsi:type="dcterms:W3CDTF">2004-02-12T06:43:32Z</dcterms:created>
  <dcterms:modified xsi:type="dcterms:W3CDTF">2018-11-23T04:02:55Z</dcterms:modified>
</cp:coreProperties>
</file>