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olors1.xml" ContentType="application/vnd.ms-office.chartcolorstyle+xml"/>
  <Override PartName="/ppt/slideLayouts/slideLayout10.xml" ContentType="application/vnd.openxmlformats-officedocument.presentationml.slideLayout+xml"/>
  <Default Extension="gif" ContentType="image/gif"/>
  <Override PartName="/ppt/charts/chart6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6" r:id="rId1"/>
  </p:sldMasterIdLst>
  <p:notesMasterIdLst>
    <p:notesMasterId r:id="rId31"/>
  </p:notesMasterIdLst>
  <p:sldIdLst>
    <p:sldId id="284" r:id="rId2"/>
    <p:sldId id="294" r:id="rId3"/>
    <p:sldId id="295" r:id="rId4"/>
    <p:sldId id="303" r:id="rId5"/>
    <p:sldId id="329" r:id="rId6"/>
    <p:sldId id="330" r:id="rId7"/>
    <p:sldId id="369" r:id="rId8"/>
    <p:sldId id="331" r:id="rId9"/>
    <p:sldId id="332" r:id="rId10"/>
    <p:sldId id="333" r:id="rId11"/>
    <p:sldId id="334" r:id="rId12"/>
    <p:sldId id="335" r:id="rId13"/>
    <p:sldId id="336" r:id="rId14"/>
    <p:sldId id="337" r:id="rId15"/>
    <p:sldId id="338" r:id="rId16"/>
    <p:sldId id="339" r:id="rId17"/>
    <p:sldId id="340" r:id="rId18"/>
    <p:sldId id="342" r:id="rId19"/>
    <p:sldId id="343" r:id="rId20"/>
    <p:sldId id="344" r:id="rId21"/>
    <p:sldId id="345" r:id="rId22"/>
    <p:sldId id="346" r:id="rId23"/>
    <p:sldId id="347" r:id="rId24"/>
    <p:sldId id="348" r:id="rId25"/>
    <p:sldId id="370" r:id="rId26"/>
    <p:sldId id="361" r:id="rId27"/>
    <p:sldId id="368" r:id="rId28"/>
    <p:sldId id="366" r:id="rId29"/>
    <p:sldId id="367" r:id="rId3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0"/>
      </p:ext>
    </p:extLst>
  </p:showPr>
  <p:clrMru>
    <a:srgbClr val="00CC00"/>
    <a:srgbClr val="1C04AC"/>
    <a:srgbClr val="009600"/>
    <a:srgbClr val="9856B6"/>
    <a:srgbClr val="D8650E"/>
    <a:srgbClr val="F05656"/>
    <a:srgbClr val="4E31F9"/>
    <a:srgbClr val="2306D4"/>
    <a:srgbClr val="66FF99"/>
    <a:srgbClr val="66FF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508" autoAdjust="0"/>
    <p:restoredTop sz="96980" autoAdjust="0"/>
  </p:normalViewPr>
  <p:slideViewPr>
    <p:cSldViewPr>
      <p:cViewPr>
        <p:scale>
          <a:sx n="90" d="100"/>
          <a:sy n="90" d="100"/>
        </p:scale>
        <p:origin x="-2328" y="-6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 smtClean="0">
                <a:solidFill>
                  <a:srgbClr val="1C04A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Индекс производства (вариант 1)</a:t>
            </a:r>
            <a:endParaRPr lang="ru-RU" sz="2400" b="1" dirty="0">
              <a:solidFill>
                <a:srgbClr val="1C04A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8.1700451048171627E-2"/>
          <c:y val="0.14112815330043796"/>
          <c:w val="0.89701262297948881"/>
          <c:h val="0.57397499157798781"/>
        </c:manualLayout>
      </c:layout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Добыча полезных ископаемых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676513592624139E-2"/>
                  <c:y val="-3.4318573644416345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419128398156079E-3"/>
                  <c:y val="-3.7178454781451035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1286925972340415E-2"/>
                  <c:y val="-4.8127523638174866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4.2573851944679823E-3"/>
                  <c:y val="1.1439573024518673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FF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Лист1!$B$2:$B$5</c:f>
              <c:numCache>
                <c:formatCode>0.0%</c:formatCode>
                <c:ptCount val="4"/>
                <c:pt idx="0">
                  <c:v>1.0649999999999984</c:v>
                </c:pt>
                <c:pt idx="1">
                  <c:v>1.042</c:v>
                </c:pt>
                <c:pt idx="2">
                  <c:v>1.0389999999999984</c:v>
                </c:pt>
                <c:pt idx="3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Обрабатывающие производство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7030A0"/>
              </a:solidFill>
              <a:ln w="9525">
                <a:solidFill>
                  <a:srgbClr val="7030A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1088622333617023E-2"/>
                  <c:y val="-2.7862409197858328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4.2573851944680899E-3"/>
                  <c:y val="-0.10997977480092216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1286925972340415E-2"/>
                  <c:y val="-0.12444272421499444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4.2573851944679823E-3"/>
                  <c:y val="4.6575495449436413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7030A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Лист1!$C$2:$C$5</c:f>
              <c:numCache>
                <c:formatCode>0.0%</c:formatCode>
                <c:ptCount val="4"/>
                <c:pt idx="0">
                  <c:v>1.266</c:v>
                </c:pt>
                <c:pt idx="1">
                  <c:v>1.0349999999999984</c:v>
                </c:pt>
                <c:pt idx="2">
                  <c:v>1.0349999999999984</c:v>
                </c:pt>
                <c:pt idx="3">
                  <c:v>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Производство электроэнергии, газа и воды</c:v>
                </c:pt>
              </c:strCache>
            </c:strRef>
          </c:tx>
          <c:spPr>
            <a:ln w="28575" cap="rnd">
              <a:solidFill>
                <a:srgbClr val="1C04AC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1C04AC"/>
              </a:solidFill>
              <a:ln w="9525">
                <a:solidFill>
                  <a:srgbClr val="1C04AC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6831237139149107E-2"/>
                  <c:y val="3.1458692507381682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8382567963120583E-3"/>
                  <c:y val="-8.4488720300741019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1286925972340415E-2"/>
                  <c:y val="-9.6662905846878727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4.2573851944679823E-3"/>
                  <c:y val="7.2966344130722061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1C04AC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Лист1!$D$2:$D$5</c:f>
              <c:numCache>
                <c:formatCode>0.0%</c:formatCode>
                <c:ptCount val="4"/>
                <c:pt idx="0">
                  <c:v>0.61400000000000077</c:v>
                </c:pt>
                <c:pt idx="1">
                  <c:v>1.018</c:v>
                </c:pt>
                <c:pt idx="2">
                  <c:v>1.018</c:v>
                </c:pt>
                <c:pt idx="3">
                  <c:v>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Рыболовство, рыбоводсво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825036553730478E-2"/>
                  <c:y val="-4.0038335918485823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8382567963120583E-3"/>
                  <c:y val="-3.5789854958613296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9867797574184377E-2"/>
                  <c:y val="-3.5462888691765518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5.6765135926240134E-3"/>
                  <c:y val="-1.7649596621291959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accent3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Лист1!$E$2:$E$5</c:f>
              <c:numCache>
                <c:formatCode>0.0%</c:formatCode>
                <c:ptCount val="4"/>
                <c:pt idx="0">
                  <c:v>0.91300000000000003</c:v>
                </c:pt>
                <c:pt idx="1">
                  <c:v>1.0229999999999984</c:v>
                </c:pt>
                <c:pt idx="2">
                  <c:v>1.0189999999999984</c:v>
                </c:pt>
                <c:pt idx="3">
                  <c:v>1</c:v>
                </c:pt>
              </c:numCache>
            </c:numRef>
          </c:val>
        </c:ser>
        <c:marker val="1"/>
        <c:axId val="94871936"/>
        <c:axId val="94873472"/>
      </c:lineChart>
      <c:catAx>
        <c:axId val="9487193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94873472"/>
        <c:crosses val="autoZero"/>
        <c:auto val="1"/>
        <c:lblAlgn val="ctr"/>
        <c:lblOffset val="100"/>
      </c:catAx>
      <c:valAx>
        <c:axId val="94873472"/>
        <c:scaling>
          <c:orientation val="minMax"/>
          <c:max val="1.3"/>
          <c:min val="0.5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94871936"/>
        <c:crosses val="autoZero"/>
        <c:crossBetween val="between"/>
        <c:majorUnit val="0.1"/>
        <c:minorUnit val="0.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4313334610921799E-2"/>
          <c:y val="0.80395582361874773"/>
          <c:w val="0.9082705573878207"/>
          <c:h val="0.17888488955904691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 smtClean="0">
                <a:solidFill>
                  <a:srgbClr val="1C04A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Индекс производства (вариант 2)</a:t>
            </a:r>
            <a:endParaRPr lang="ru-RU" sz="2400" b="1" dirty="0">
              <a:solidFill>
                <a:srgbClr val="1C04A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8.1700451048171627E-2"/>
          <c:y val="0.14112815330043796"/>
          <c:w val="0.89701262297948869"/>
          <c:h val="0.57397499157798781"/>
        </c:manualLayout>
      </c:layout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Добыча полезных ископаемых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6765135926241397E-2"/>
                  <c:y val="-3.4318573644416345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5478209953900684E-2"/>
                  <c:y val="-7.4928141731808673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4.3992980342836996E-2"/>
                  <c:y val="-7.5091624865232742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4.2573851944679823E-3"/>
                  <c:y val="4.3796494496987956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FF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Лист1!$B$2:$B$5</c:f>
              <c:numCache>
                <c:formatCode>0.0%</c:formatCode>
                <c:ptCount val="4"/>
                <c:pt idx="0">
                  <c:v>1.0649999999999984</c:v>
                </c:pt>
                <c:pt idx="1">
                  <c:v>1.042</c:v>
                </c:pt>
                <c:pt idx="2">
                  <c:v>1.0429999999999984</c:v>
                </c:pt>
                <c:pt idx="3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Обрабатывающие производство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7030A0"/>
              </a:solidFill>
              <a:ln w="9525">
                <a:solidFill>
                  <a:srgbClr val="7030A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9669493935461072E-2"/>
                  <c:y val="-2.7862409197858328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6897338352056767E-2"/>
                  <c:y val="-0.10728336467821656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4.5412108740992864E-2"/>
                  <c:y val="-0.1055678533560540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4.2573851944679823E-3"/>
                  <c:y val="1.4218573976967141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7030A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Лист1!$C$2:$C$5</c:f>
              <c:numCache>
                <c:formatCode>0.0%</c:formatCode>
                <c:ptCount val="4"/>
                <c:pt idx="0">
                  <c:v>1.266</c:v>
                </c:pt>
                <c:pt idx="1">
                  <c:v>1.0427</c:v>
                </c:pt>
                <c:pt idx="2">
                  <c:v>1.0427</c:v>
                </c:pt>
                <c:pt idx="3">
                  <c:v>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Производство электроэнергии, газа и воды</c:v>
                </c:pt>
              </c:strCache>
            </c:strRef>
          </c:tx>
          <c:spPr>
            <a:ln w="28575" cap="rnd">
              <a:solidFill>
                <a:srgbClr val="1C04AC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1C04AC"/>
              </a:solidFill>
              <a:ln w="9525">
                <a:solidFill>
                  <a:srgbClr val="1C04AC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9669493935461072E-2"/>
                  <c:y val="2.3369170817793591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696343956496455E-2"/>
                  <c:y val="-4.9435601021323876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4.5412108740992864E-2"/>
                  <c:y val="-3.4645473024646052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4.2573851944679823E-3"/>
                  <c:y val="-1.6014977602810721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1C04AC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Лист1!$D$2:$D$5</c:f>
              <c:numCache>
                <c:formatCode>0.0%</c:formatCode>
                <c:ptCount val="4"/>
                <c:pt idx="0">
                  <c:v>0.61400000000000077</c:v>
                </c:pt>
                <c:pt idx="1">
                  <c:v>1.018</c:v>
                </c:pt>
                <c:pt idx="2">
                  <c:v>1.018</c:v>
                </c:pt>
                <c:pt idx="3">
                  <c:v>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Рыболовство, рыбоводсво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825036553730476E-2"/>
                  <c:y val="-4.0038335918485803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5478209953900684E-2"/>
                  <c:y val="-6.2753956185670978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4.5412108740992864E-2"/>
                  <c:y val="-5.7034169673411683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4.2573851944679823E-3"/>
                  <c:y val="-4.4613697848349919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accent3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Лист1!$E$2:$E$5</c:f>
              <c:numCache>
                <c:formatCode>0.0%</c:formatCode>
                <c:ptCount val="4"/>
                <c:pt idx="0">
                  <c:v>0.91300000000000003</c:v>
                </c:pt>
                <c:pt idx="1">
                  <c:v>1.0289999999999984</c:v>
                </c:pt>
                <c:pt idx="2">
                  <c:v>1.0269999999999984</c:v>
                </c:pt>
                <c:pt idx="3">
                  <c:v>1</c:v>
                </c:pt>
              </c:numCache>
            </c:numRef>
          </c:val>
        </c:ser>
        <c:marker val="1"/>
        <c:axId val="99219712"/>
        <c:axId val="99262464"/>
      </c:lineChart>
      <c:catAx>
        <c:axId val="9921971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99262464"/>
        <c:crosses val="autoZero"/>
        <c:auto val="1"/>
        <c:lblAlgn val="ctr"/>
        <c:lblOffset val="100"/>
      </c:catAx>
      <c:valAx>
        <c:axId val="99262464"/>
        <c:scaling>
          <c:orientation val="minMax"/>
          <c:max val="1.3"/>
          <c:min val="0.5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99219712"/>
        <c:crosses val="autoZero"/>
        <c:crossBetween val="between"/>
        <c:majorUnit val="0.1"/>
        <c:minorUnit val="0.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4313334610921827E-2"/>
          <c:y val="0.80395582361874784"/>
          <c:w val="0.9082705573878207"/>
          <c:h val="0.17888488955904691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3958333333333359"/>
          <c:y val="9.0625000000000289E-2"/>
          <c:w val="0.8291666666666665"/>
          <c:h val="0.8062500000000000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1"/>
            <c:spPr>
              <a:solidFill>
                <a:srgbClr val="92D050"/>
              </a:solidFill>
            </c:spPr>
          </c:dPt>
          <c:dPt>
            <c:idx val="2"/>
            <c:explosion val="7"/>
          </c:dPt>
          <c:dLbls>
            <c:numFmt formatCode="0.0%" sourceLinked="0"/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bestFit"/>
            <c:showCatName val="1"/>
            <c:showPercent val="1"/>
            <c:showLeaderLines val="1"/>
          </c:dLbls>
          <c:cat>
            <c:strRef>
              <c:f>Лист1!$A$2:$A$4</c:f>
              <c:strCache>
                <c:ptCount val="3"/>
                <c:pt idx="0">
                  <c:v>Налоговые поступления</c:v>
                </c:pt>
                <c:pt idx="1">
                  <c:v>Неналоговые поступления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0.40538500000000005</c:v>
                </c:pt>
                <c:pt idx="1">
                  <c:v>5.8921000000000001E-2</c:v>
                </c:pt>
                <c:pt idx="2">
                  <c:v>0.53569500000000014</c:v>
                </c:pt>
              </c:numCache>
            </c:numRef>
          </c:val>
        </c:ser>
        <c:firstSliceAng val="50"/>
      </c:pie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AngAx val="1"/>
    </c:view3D>
    <c:plotArea>
      <c:layout/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2019</c:v>
                </c:pt>
              </c:strCache>
            </c:strRef>
          </c:tx>
          <c:dLbls>
            <c:dLbl>
              <c:idx val="0"/>
              <c:layout>
                <c:manualLayout>
                  <c:x val="1.8276092228723007E-2"/>
                  <c:y val="-0.11735910592691209"/>
                </c:manualLayout>
              </c:layout>
              <c:showVal val="1"/>
            </c:dLbl>
            <c:dLbl>
              <c:idx val="1"/>
              <c:layout>
                <c:manualLayout>
                  <c:x val="3.3229258597678203E-3"/>
                  <c:y val="-0.12909501651960328"/>
                </c:manualLayout>
              </c:layout>
              <c:showVal val="1"/>
            </c:dLbl>
            <c:dLbl>
              <c:idx val="2"/>
              <c:layout>
                <c:manualLayout>
                  <c:x val="9.9687775793034592E-3"/>
                  <c:y val="-0.3736353538608066"/>
                </c:manualLayout>
              </c:layout>
              <c:showVal val="1"/>
            </c:dLbl>
            <c:dLbl>
              <c:idx val="3"/>
              <c:layout>
                <c:manualLayout>
                  <c:x val="1.9937555158606918E-2"/>
                  <c:y val="-9.7799254939093416E-2"/>
                </c:manualLayout>
              </c:layout>
              <c:showVal val="1"/>
            </c:dLbl>
            <c:numFmt formatCode="#,##0.0" sourceLinked="0"/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Дотации</c:v>
                </c:pt>
                <c:pt idx="1">
                  <c:v>Субсидии</c:v>
                </c:pt>
                <c:pt idx="2">
                  <c:v>Субвенции</c:v>
                </c:pt>
                <c:pt idx="3">
                  <c:v>Межбюджетные трансферы</c:v>
                </c:pt>
              </c:strCache>
            </c:strRef>
          </c:cat>
          <c:val>
            <c:numRef>
              <c:f>Лист1!$B$2:$B$5</c:f>
              <c:numCache>
                <c:formatCode>#,##0.00</c:formatCode>
                <c:ptCount val="4"/>
                <c:pt idx="0">
                  <c:v>36800.5</c:v>
                </c:pt>
                <c:pt idx="1">
                  <c:v>26607.4</c:v>
                </c:pt>
                <c:pt idx="2">
                  <c:v>671476.9</c:v>
                </c:pt>
                <c:pt idx="3">
                  <c:v>40000</c:v>
                </c:pt>
              </c:numCache>
            </c:numRef>
          </c:val>
        </c:ser>
        <c:shape val="pyramid"/>
        <c:axId val="155820032"/>
        <c:axId val="155821568"/>
        <c:axId val="0"/>
      </c:bar3DChart>
      <c:catAx>
        <c:axId val="155820032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55821568"/>
        <c:crosses val="autoZero"/>
        <c:auto val="1"/>
        <c:lblAlgn val="ctr"/>
        <c:lblOffset val="100"/>
      </c:catAx>
      <c:valAx>
        <c:axId val="155821568"/>
        <c:scaling>
          <c:orientation val="minMax"/>
        </c:scaling>
        <c:axPos val="l"/>
        <c:majorGridlines/>
        <c:numFmt formatCode="#,##0.00" sourceLinked="1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55820032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Лист1!$F$58</c:f>
              <c:strCache>
                <c:ptCount val="1"/>
                <c:pt idx="0">
                  <c:v>2014</c:v>
                </c:pt>
              </c:strCache>
            </c:strRef>
          </c:tx>
          <c:cat>
            <c:strRef>
              <c:f>Лист1!$E$59</c:f>
              <c:strCache>
                <c:ptCount val="1"/>
                <c:pt idx="0">
                  <c:v>Объем кредита</c:v>
                </c:pt>
              </c:strCache>
            </c:strRef>
          </c:cat>
          <c:val>
            <c:numRef>
              <c:f>Лист1!$F$59</c:f>
              <c:numCache>
                <c:formatCode>General</c:formatCode>
                <c:ptCount val="1"/>
                <c:pt idx="0">
                  <c:v>74680</c:v>
                </c:pt>
              </c:numCache>
            </c:numRef>
          </c:val>
        </c:ser>
        <c:ser>
          <c:idx val="1"/>
          <c:order val="1"/>
          <c:tx>
            <c:strRef>
              <c:f>Лист1!$G$58</c:f>
              <c:strCache>
                <c:ptCount val="1"/>
                <c:pt idx="0">
                  <c:v>2015</c:v>
                </c:pt>
              </c:strCache>
            </c:strRef>
          </c:tx>
          <c:cat>
            <c:strRef>
              <c:f>Лист1!$E$59</c:f>
              <c:strCache>
                <c:ptCount val="1"/>
                <c:pt idx="0">
                  <c:v>Объем кредита</c:v>
                </c:pt>
              </c:strCache>
            </c:strRef>
          </c:cat>
          <c:val>
            <c:numRef>
              <c:f>Лист1!$G$59</c:f>
              <c:numCache>
                <c:formatCode>General</c:formatCode>
                <c:ptCount val="1"/>
                <c:pt idx="0">
                  <c:v>84680</c:v>
                </c:pt>
              </c:numCache>
            </c:numRef>
          </c:val>
        </c:ser>
        <c:ser>
          <c:idx val="2"/>
          <c:order val="2"/>
          <c:tx>
            <c:strRef>
              <c:f>Лист1!$H$58</c:f>
              <c:strCache>
                <c:ptCount val="1"/>
                <c:pt idx="0">
                  <c:v>2016</c:v>
                </c:pt>
              </c:strCache>
            </c:strRef>
          </c:tx>
          <c:cat>
            <c:strRef>
              <c:f>Лист1!$E$59</c:f>
              <c:strCache>
                <c:ptCount val="1"/>
                <c:pt idx="0">
                  <c:v>Объем кредита</c:v>
                </c:pt>
              </c:strCache>
            </c:strRef>
          </c:cat>
          <c:val>
            <c:numRef>
              <c:f>Лист1!$H$59</c:f>
              <c:numCache>
                <c:formatCode>General</c:formatCode>
                <c:ptCount val="1"/>
                <c:pt idx="0">
                  <c:v>94680</c:v>
                </c:pt>
              </c:numCache>
            </c:numRef>
          </c:val>
        </c:ser>
        <c:ser>
          <c:idx val="3"/>
          <c:order val="3"/>
          <c:tx>
            <c:strRef>
              <c:f>Лист1!$I$58</c:f>
              <c:strCache>
                <c:ptCount val="1"/>
                <c:pt idx="0">
                  <c:v>2017</c:v>
                </c:pt>
              </c:strCache>
            </c:strRef>
          </c:tx>
          <c:cat>
            <c:strRef>
              <c:f>Лист1!$E$59</c:f>
              <c:strCache>
                <c:ptCount val="1"/>
                <c:pt idx="0">
                  <c:v>Объем кредита</c:v>
                </c:pt>
              </c:strCache>
            </c:strRef>
          </c:cat>
          <c:val>
            <c:numRef>
              <c:f>Лист1!$I$59</c:f>
              <c:numCache>
                <c:formatCode>General</c:formatCode>
                <c:ptCount val="1"/>
                <c:pt idx="0">
                  <c:v>120000</c:v>
                </c:pt>
              </c:numCache>
            </c:numRef>
          </c:val>
        </c:ser>
        <c:ser>
          <c:idx val="4"/>
          <c:order val="4"/>
          <c:tx>
            <c:strRef>
              <c:f>Лист1!$J$58</c:f>
              <c:strCache>
                <c:ptCount val="1"/>
                <c:pt idx="0">
                  <c:v>2018</c:v>
                </c:pt>
              </c:strCache>
            </c:strRef>
          </c:tx>
          <c:cat>
            <c:strRef>
              <c:f>Лист1!$E$59</c:f>
              <c:strCache>
                <c:ptCount val="1"/>
                <c:pt idx="0">
                  <c:v>Объем кредита</c:v>
                </c:pt>
              </c:strCache>
            </c:strRef>
          </c:cat>
          <c:val>
            <c:numRef>
              <c:f>Лист1!$J$59</c:f>
              <c:numCache>
                <c:formatCode>General</c:formatCode>
                <c:ptCount val="1"/>
                <c:pt idx="0">
                  <c:v>120000</c:v>
                </c:pt>
              </c:numCache>
            </c:numRef>
          </c:val>
        </c:ser>
        <c:ser>
          <c:idx val="5"/>
          <c:order val="5"/>
          <c:tx>
            <c:strRef>
              <c:f>Лист1!$K$58</c:f>
              <c:strCache>
                <c:ptCount val="1"/>
                <c:pt idx="0">
                  <c:v>2019</c:v>
                </c:pt>
              </c:strCache>
            </c:strRef>
          </c:tx>
          <c:cat>
            <c:strRef>
              <c:f>Лист1!$E$59</c:f>
              <c:strCache>
                <c:ptCount val="1"/>
                <c:pt idx="0">
                  <c:v>Объем кредита</c:v>
                </c:pt>
              </c:strCache>
            </c:strRef>
          </c:cat>
          <c:val>
            <c:numRef>
              <c:f>Лист1!$K$59</c:f>
              <c:numCache>
                <c:formatCode>General</c:formatCode>
                <c:ptCount val="1"/>
                <c:pt idx="0">
                  <c:v>50000</c:v>
                </c:pt>
              </c:numCache>
            </c:numRef>
          </c:val>
        </c:ser>
        <c:axId val="83699200"/>
        <c:axId val="83700736"/>
      </c:barChart>
      <c:catAx>
        <c:axId val="83699200"/>
        <c:scaling>
          <c:orientation val="minMax"/>
        </c:scaling>
        <c:axPos val="b"/>
        <c:tickLblPos val="nextTo"/>
        <c:crossAx val="83700736"/>
        <c:crosses val="autoZero"/>
        <c:auto val="1"/>
        <c:lblAlgn val="ctr"/>
        <c:lblOffset val="100"/>
      </c:catAx>
      <c:valAx>
        <c:axId val="83700736"/>
        <c:scaling>
          <c:orientation val="minMax"/>
        </c:scaling>
        <c:axPos val="l"/>
        <c:majorGridlines/>
        <c:numFmt formatCode="General" sourceLinked="1"/>
        <c:tickLblPos val="nextTo"/>
        <c:crossAx val="83699200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4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40"/>
      <c:rotY val="150"/>
      <c:perspective val="30"/>
    </c:view3D>
    <c:plotArea>
      <c:layout>
        <c:manualLayout>
          <c:layoutTarget val="inner"/>
          <c:xMode val="edge"/>
          <c:yMode val="edge"/>
          <c:x val="6.4130929212756885E-2"/>
          <c:y val="4.8611208320501691E-2"/>
          <c:w val="0.83911859414373813"/>
          <c:h val="0.813889316610208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5"/>
          <c:dPt>
            <c:idx val="0"/>
            <c:explosion val="11"/>
          </c:dPt>
          <c:dPt>
            <c:idx val="2"/>
            <c:explosion val="16"/>
          </c:dPt>
          <c:dPt>
            <c:idx val="3"/>
            <c:explosion val="7"/>
          </c:dPt>
          <c:dPt>
            <c:idx val="5"/>
            <c:explosion val="16"/>
          </c:dPt>
          <c:dPt>
            <c:idx val="7"/>
            <c:explosion val="14"/>
          </c:dPt>
          <c:dLbls>
            <c:dLbl>
              <c:idx val="0"/>
              <c:layout>
                <c:manualLayout>
                  <c:x val="-6.5012427533877509E-2"/>
                  <c:y val="4.9783772292057472E-2"/>
                </c:manualLayout>
              </c:layout>
              <c:showCatName val="1"/>
              <c:showPercent val="1"/>
            </c:dLbl>
            <c:dLbl>
              <c:idx val="1"/>
              <c:layout>
                <c:manualLayout>
                  <c:x val="-2.9283428165463816E-2"/>
                  <c:y val="-2.7847574120216157E-3"/>
                </c:manualLayout>
              </c:layout>
              <c:showCatName val="1"/>
              <c:showPercent val="1"/>
            </c:dLbl>
            <c:dLbl>
              <c:idx val="2"/>
              <c:layout>
                <c:manualLayout>
                  <c:x val="-0.1059611323965787"/>
                  <c:y val="-6.0142404952546344E-2"/>
                </c:manualLayout>
              </c:layout>
              <c:showCatName val="1"/>
              <c:showPercent val="1"/>
            </c:dLbl>
            <c:dLbl>
              <c:idx val="3"/>
              <c:layout>
                <c:manualLayout>
                  <c:x val="-4.6669197464099851E-2"/>
                  <c:y val="-0.1638711190122904"/>
                </c:manualLayout>
              </c:layout>
              <c:showCatName val="1"/>
              <c:showPercent val="1"/>
            </c:dLbl>
            <c:dLbl>
              <c:idx val="4"/>
              <c:layout>
                <c:manualLayout>
                  <c:x val="-0.3234902350687876"/>
                  <c:y val="4.7916331294269185E-2"/>
                </c:manualLayout>
              </c:layout>
              <c:showCatName val="1"/>
              <c:showPercent val="1"/>
            </c:dLbl>
            <c:dLbl>
              <c:idx val="5"/>
              <c:layout>
                <c:manualLayout>
                  <c:x val="2.2514807861876009E-2"/>
                  <c:y val="-0.18236705254906369"/>
                </c:manualLayout>
              </c:layout>
              <c:showCatName val="1"/>
              <c:showPercent val="1"/>
            </c:dLbl>
            <c:dLbl>
              <c:idx val="6"/>
              <c:layout>
                <c:manualLayout>
                  <c:x val="5.7871893020213103E-2"/>
                  <c:y val="-7.492729709678328E-2"/>
                </c:manualLayout>
              </c:layout>
              <c:showCatName val="1"/>
              <c:showPercent val="1"/>
            </c:dLbl>
            <c:dLbl>
              <c:idx val="7"/>
              <c:layout>
                <c:manualLayout>
                  <c:x val="0.17305254238550602"/>
                  <c:y val="3.8486825988969478E-2"/>
                </c:manualLayout>
              </c:layout>
              <c:showCatName val="1"/>
              <c:showPercent val="1"/>
            </c:dLbl>
            <c:dLbl>
              <c:idx val="8"/>
              <c:layout>
                <c:manualLayout>
                  <c:x val="-6.2410569144322522E-3"/>
                  <c:y val="5.8912536045242096E-2"/>
                </c:manualLayout>
              </c:layout>
              <c:showCatName val="1"/>
              <c:showPercent val="1"/>
            </c:dLbl>
            <c:numFmt formatCode="0.0%" sourceLinked="0"/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CatName val="1"/>
            <c:showPercent val="1"/>
            <c:showLeaderLines val="1"/>
          </c:dLbls>
          <c:cat>
            <c:strRef>
              <c:f>Лист1!$A$2:$A$10</c:f>
              <c:strCache>
                <c:ptCount val="9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Образование</c:v>
                </c:pt>
                <c:pt idx="5">
                  <c:v>Культура, кинематография</c:v>
                </c:pt>
                <c:pt idx="6">
                  <c:v>Здравоохранение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</c:strCache>
            </c:strRef>
          </c:cat>
          <c:val>
            <c:numRef>
              <c:f>Лист1!$B$2:$B$10</c:f>
              <c:numCache>
                <c:formatCode>#,##0.00</c:formatCode>
                <c:ptCount val="9"/>
                <c:pt idx="0">
                  <c:v>0.13086545649925535</c:v>
                </c:pt>
                <c:pt idx="1">
                  <c:v>4.1180885082917201E-3</c:v>
                </c:pt>
                <c:pt idx="2">
                  <c:v>0.12840141748817621</c:v>
                </c:pt>
                <c:pt idx="3">
                  <c:v>6.9604533226083162E-2</c:v>
                </c:pt>
                <c:pt idx="4">
                  <c:v>0.54910546742269162</c:v>
                </c:pt>
                <c:pt idx="5">
                  <c:v>7.2589093298651944E-2</c:v>
                </c:pt>
                <c:pt idx="6">
                  <c:v>2.1209193596370417E-3</c:v>
                </c:pt>
                <c:pt idx="7">
                  <c:v>4.0663105323569579E-2</c:v>
                </c:pt>
                <c:pt idx="8">
                  <c:v>2.3191887364333E-3</c:v>
                </c:pt>
              </c:numCache>
            </c:numRef>
          </c:val>
        </c:ser>
      </c:pie3D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E26476-71DF-424A-A447-09D0D8D120DB}" type="datetimeFigureOut">
              <a:rPr lang="ru-RU" smtClean="0"/>
              <a:pPr/>
              <a:t>31.07.2019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E30734-46D2-4082-A789-90C7BADBE8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77522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30734-46D2-4082-A789-90C7BADBE88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76893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30734-46D2-4082-A789-90C7BADBE880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7562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7/31/2019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7/31/2019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7/31/2019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7/31/2019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7/31/2019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7/31/2019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7/31/2019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7/31/2019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7/31/2019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7/31/2019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7/31/2019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CB97365-EBCA-4027-87D5-99FC1D4DF0BB}" type="datetimeFigureOut">
              <a:rPr lang="en-US" smtClean="0"/>
              <a:pPr/>
              <a:t>7/31/2019</a:t>
            </a:fld>
            <a:endParaRPr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kumimoji="0"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ransition spd="slow">
    <p:split orient="vert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06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 bwMode="gray">
          <a:xfrm>
            <a:off x="0" y="3071810"/>
            <a:ext cx="9144000" cy="946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1" hangingPunct="1"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 решению Совета депутатов городского округа Анадырь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 10 декабря 2018 года № 347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 бюджете городского округа Анадырь на 2019 год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(с учетом изменений согласно Решениям Совета депутатов городского округа Анадырь от 28 марта 2019 года № 375; от 22 мая 2019 года № 392; от 10 июня 2019 года № 400)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1" hangingPunct="1">
              <a:defRPr/>
            </a:pPr>
            <a:endParaRPr lang="ru-RU" sz="1600" b="1" kern="0" dirty="0" smtClean="0">
              <a:solidFill>
                <a:schemeClr val="tx1">
                  <a:lumMod val="9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БЮДЖЕТ ДЛЯ ГРАЖДАН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pic>
        <p:nvPicPr>
          <p:cNvPr id="1027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928670"/>
            <a:ext cx="2221393" cy="1571636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0" y="285728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Городской округ Анадырь</a:t>
            </a:r>
            <a:endParaRPr lang="ru-RU" sz="36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pic>
        <p:nvPicPr>
          <p:cNvPr id="1033" name="Picture 9" descr="C:\Users\Олег\Desktop\бюджет\jupVXyFd5D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5209" y="4238079"/>
            <a:ext cx="2643206" cy="230454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286116" y="6488668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июнь 2019 год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8666" y="32012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2019 год и на период до 2021  года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53254" y="-7343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5685" y="0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788827544"/>
              </p:ext>
            </p:extLst>
          </p:nvPr>
        </p:nvGraphicFramePr>
        <p:xfrm>
          <a:off x="8666" y="1071585"/>
          <a:ext cx="9135334" cy="57150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7862"/>
                <a:gridCol w="703902"/>
                <a:gridCol w="97759"/>
                <a:gridCol w="852511"/>
                <a:gridCol w="780720"/>
                <a:gridCol w="762774"/>
                <a:gridCol w="762774"/>
                <a:gridCol w="816616"/>
                <a:gridCol w="816616"/>
                <a:gridCol w="753800"/>
              </a:tblGrid>
              <a:tr h="291796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2018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17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69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</a:tr>
              <a:tr h="319284">
                <a:tc gridSpan="10">
                  <a:txBody>
                    <a:bodyPr/>
                    <a:lstStyle/>
                    <a:p>
                      <a:pPr algn="ctr" fontAlgn="t"/>
                      <a:r>
                        <a:rPr lang="ru-RU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Малое предпринимательство</a:t>
                      </a:r>
                      <a:endParaRPr lang="ru-RU" sz="20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21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субъектов малого и среднего предпринимательства 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18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</a:t>
                      </a:r>
                    </a:p>
                  </a:txBody>
                  <a:tcPr marL="0" marR="0" marT="0" marB="0" anchor="ctr"/>
                </a:tc>
              </a:tr>
              <a:tr h="36704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ИП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единиц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492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800" b="0" i="0" u="none" strike="noStrike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510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510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529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529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529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529</a:t>
                      </a:r>
                    </a:p>
                  </a:txBody>
                  <a:tcPr marL="0" marR="0" marT="0" marB="0" anchor="ctr"/>
                </a:tc>
              </a:tr>
              <a:tr h="319284">
                <a:tc gridSpan="10">
                  <a:txBody>
                    <a:bodyPr/>
                    <a:lstStyle/>
                    <a:p>
                      <a:pPr algn="ctr" fontAlgn="t"/>
                      <a:r>
                        <a:rPr lang="ru-RU" sz="20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Инвестиции</a:t>
                      </a:r>
                      <a:endParaRPr lang="ru-RU" sz="2000" b="1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075495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Инвестиции в основной капитал за счет всех источников финансирования - всего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 лет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latin typeface="Times New Roman"/>
                        </a:rPr>
                        <a:t>4 121,97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4 303,34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4 286,85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4 484,08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4 492,62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4 484,08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4 492,62</a:t>
                      </a:r>
                    </a:p>
                  </a:txBody>
                  <a:tcPr marL="0" marR="0" marT="0" marB="0" anchor="ctr"/>
                </a:tc>
              </a:tr>
              <a:tr h="197116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физического объема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пред.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году в </a:t>
                      </a:r>
                      <a:r>
                        <a:rPr lang="ru-RU" sz="16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сопост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ценах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104,50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104,40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104,00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104,20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104,80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9184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2019 год и на период до 2021  года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53254" y="-105449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5685" y="-40545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06037169"/>
              </p:ext>
            </p:extLst>
          </p:nvPr>
        </p:nvGraphicFramePr>
        <p:xfrm>
          <a:off x="9186" y="934122"/>
          <a:ext cx="9134815" cy="57810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7703"/>
                <a:gridCol w="801615"/>
                <a:gridCol w="852462"/>
                <a:gridCol w="780676"/>
                <a:gridCol w="762731"/>
                <a:gridCol w="762731"/>
                <a:gridCol w="816570"/>
                <a:gridCol w="816570"/>
                <a:gridCol w="753757"/>
              </a:tblGrid>
              <a:tr h="26926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2018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92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41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</a:tr>
              <a:tr h="269267">
                <a:tc gridSpan="9"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Денежные доходы и расходы населения</a:t>
                      </a:r>
                      <a:endParaRPr lang="ru-RU" sz="18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9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 - всего</a:t>
                      </a:r>
                      <a:endParaRPr lang="ru-RU" sz="1600" b="1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14 977,2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15</a:t>
                      </a:r>
                      <a:r>
                        <a:rPr lang="ru-RU" sz="1600" b="0" i="0" u="none" strike="noStrike" baseline="0" dirty="0" smtClean="0">
                          <a:latin typeface="Times New Roman"/>
                        </a:rPr>
                        <a:t> </a:t>
                      </a:r>
                      <a:r>
                        <a:rPr lang="ru-RU" sz="1600" b="0" i="0" u="none" strike="noStrike" dirty="0" smtClean="0">
                          <a:latin typeface="Times New Roman"/>
                        </a:rPr>
                        <a:t>188,8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15 044,2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15 433,8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15 197,4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15 433,8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15 197,4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89714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Реальные располагаемые денежные доходы населения</a:t>
                      </a:r>
                      <a:endParaRPr lang="ru-RU" sz="16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предыдущему году</a:t>
                      </a:r>
                      <a:endParaRPr lang="ru-RU" sz="14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115,5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104,9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103,8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105,1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104,4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5715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Денежные доходы в расчете на душу населения в месяц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рублей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77 449,4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77 787,3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77 046,4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78 280,4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77 081,0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77 525,8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76 338,0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64294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и сбережения - всего</a:t>
                      </a:r>
                      <a:endParaRPr lang="ru-RU" sz="1600" b="1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 </a:t>
                      </a:r>
                      <a:r>
                        <a:rPr lang="ru-RU" sz="1600" b="0" i="0" u="none" strike="noStrike" dirty="0">
                          <a:latin typeface="Times New Roman"/>
                        </a:rPr>
                        <a:t>374,96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 </a:t>
                      </a:r>
                      <a:r>
                        <a:rPr lang="ru-RU" sz="1600" b="0" i="0" u="none" strike="noStrike" dirty="0">
                          <a:latin typeface="Times New Roman"/>
                        </a:rPr>
                        <a:t>646,21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 </a:t>
                      </a:r>
                      <a:r>
                        <a:rPr lang="ru-RU" sz="1600" b="0" i="0" u="none" strike="noStrike" dirty="0">
                          <a:latin typeface="Times New Roman"/>
                        </a:rPr>
                        <a:t>639,40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 </a:t>
                      </a:r>
                      <a:r>
                        <a:rPr lang="ru-RU" sz="1600" b="0" i="0" u="none" strike="noStrike" dirty="0">
                          <a:latin typeface="Times New Roman"/>
                        </a:rPr>
                        <a:t>933,08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 </a:t>
                      </a:r>
                      <a:r>
                        <a:rPr lang="ru-RU" sz="1600" b="0" i="0" u="none" strike="noStrike" dirty="0">
                          <a:latin typeface="Times New Roman"/>
                        </a:rPr>
                        <a:t>913,25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 </a:t>
                      </a:r>
                      <a:r>
                        <a:rPr lang="ru-RU" sz="1600" b="0" i="0" u="none" strike="noStrike" dirty="0">
                          <a:latin typeface="Times New Roman"/>
                        </a:rPr>
                        <a:t>933,08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 </a:t>
                      </a:r>
                      <a:r>
                        <a:rPr lang="ru-RU" sz="1600" b="0" i="0" u="none" strike="noStrike" dirty="0">
                          <a:latin typeface="Times New Roman"/>
                        </a:rPr>
                        <a:t>913,25   </a:t>
                      </a:r>
                    </a:p>
                  </a:txBody>
                  <a:tcPr marL="0" marR="0" marT="0" marB="0" anchor="ctr"/>
                </a:tc>
              </a:tr>
              <a:tr h="13463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размер назначенных месячных пенсий пенсионеров, состоящих на учете в отделениях Пенсионного фонда РФ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24 604,7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25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244,4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25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441,3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25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943,7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26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331,7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25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943,7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26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331,7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7968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Реальный размер назначенных пенсий</a:t>
                      </a:r>
                      <a:endParaRPr lang="ru-RU" sz="16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предыдущему году</a:t>
                      </a:r>
                      <a:endParaRPr lang="ru-RU" sz="1400" b="0" i="1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101,81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102,60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103,40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102,77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103,50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6940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2019 год и на период до 2021  года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51176" y="0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3406" y="24991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17313432"/>
              </p:ext>
            </p:extLst>
          </p:nvPr>
        </p:nvGraphicFramePr>
        <p:xfrm>
          <a:off x="6937" y="1064560"/>
          <a:ext cx="9134984" cy="36161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7753"/>
                <a:gridCol w="841206"/>
                <a:gridCol w="812904"/>
                <a:gridCol w="780690"/>
                <a:gridCol w="762745"/>
                <a:gridCol w="762745"/>
                <a:gridCol w="816585"/>
                <a:gridCol w="816585"/>
                <a:gridCol w="753771"/>
              </a:tblGrid>
              <a:tr h="32305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2018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30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81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</a:tr>
              <a:tr h="323050">
                <a:tc gridSpan="9"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Труд и </a:t>
                      </a:r>
                      <a:r>
                        <a:rPr lang="ru-RU" sz="18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занятость</a:t>
                      </a:r>
                      <a:endParaRPr lang="ru-RU" sz="18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64610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занятых в экономике (среднегодовая) - всего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10 087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10 087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10 087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10 216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10 216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10 376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10 376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5942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Фонд начисленной заработной платы всех работников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 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13 830,6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14 010,4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13 858,3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14 220,5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13 969,1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14 220,5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13 969,1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5715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Социальные выплаты - всего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 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1 146,6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1 178,5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1 185,9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1 213,3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1 228,3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1 213,3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1 228,3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3230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безработицы</a:t>
                      </a:r>
                      <a:endParaRPr lang="ru-RU" sz="16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0,12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0,11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0,11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0,11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0,11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0,11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0,11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20678716"/>
              </p:ext>
            </p:extLst>
          </p:nvPr>
        </p:nvGraphicFramePr>
        <p:xfrm>
          <a:off x="0" y="4697720"/>
          <a:ext cx="9143998" cy="21876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8680"/>
                <a:gridCol w="847216"/>
                <a:gridCol w="807441"/>
                <a:gridCol w="780950"/>
                <a:gridCol w="765990"/>
                <a:gridCol w="765990"/>
                <a:gridCol w="816855"/>
                <a:gridCol w="816855"/>
                <a:gridCol w="754021"/>
              </a:tblGrid>
              <a:tr h="76832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Среднемесячная</a:t>
                      </a:r>
                      <a:r>
                        <a:rPr lang="ru-RU" sz="16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заработная плата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114, 53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120, 60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119, 46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127, 36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125,31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127, 36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125, 31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2561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пенсионеров,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состоящих на учете в Пенсионном фонде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 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3 </a:t>
                      </a:r>
                      <a:r>
                        <a:rPr lang="ru-RU" sz="1600" b="0" i="0" u="none" strike="noStrike" dirty="0">
                          <a:latin typeface="Times New Roman"/>
                        </a:rPr>
                        <a:t>576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3 794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3 794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844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3 844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3 844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3 844</a:t>
                      </a:r>
                    </a:p>
                  </a:txBody>
                  <a:tcPr marL="0" marR="0" marT="0" marB="0" anchor="ctr"/>
                </a:tc>
              </a:tr>
              <a:tr h="687824">
                <a:tc>
                  <a:txBody>
                    <a:bodyPr/>
                    <a:lstStyle/>
                    <a:p>
                      <a:pPr algn="l" fontAlgn="t"/>
                      <a:endParaRPr lang="ru-RU" sz="160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t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них неработающие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5609" marR="0" marT="0" marB="0"/>
                </a:tc>
                <a:tc>
                  <a:txBody>
                    <a:bodyPr/>
                    <a:lstStyle/>
                    <a:p>
                      <a:pPr algn="ctr" fontAlgn="t"/>
                      <a:endParaRPr lang="ru-RU" sz="140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 </a:t>
                      </a:r>
                      <a:r>
                        <a:rPr lang="ru-RU" sz="1600" b="0" i="0" u="none" strike="noStrike" dirty="0">
                          <a:latin typeface="Times New Roman"/>
                        </a:rPr>
                        <a:t>978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2 099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2 099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2 126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2 126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2 126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2 126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19116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2019 год и на период до 2021  года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62950" y="-16988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65381" y="47916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17079756"/>
              </p:ext>
            </p:extLst>
          </p:nvPr>
        </p:nvGraphicFramePr>
        <p:xfrm>
          <a:off x="19116" y="1087487"/>
          <a:ext cx="9124885" cy="31483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4673"/>
                <a:gridCol w="904115"/>
                <a:gridCol w="748165"/>
                <a:gridCol w="779827"/>
                <a:gridCol w="761902"/>
                <a:gridCol w="761902"/>
                <a:gridCol w="815682"/>
                <a:gridCol w="815682"/>
                <a:gridCol w="752937"/>
              </a:tblGrid>
              <a:tr h="385342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2018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53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58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</a:tr>
              <a:tr h="847398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Ввод в эксплуатацию жилых домов за счет всех источников финансирования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кв. м общей площади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</a:tr>
              <a:tr h="102441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Общая площадь жилых помещений, приходящаяся на 1 жителя  (на конец года)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 м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17,56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17,39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17,39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17,22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17,22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17,05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17,05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86176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2019 год и на период до 2021  года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78794" y="0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1225" y="64904"/>
            <a:ext cx="1285884" cy="909763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-25540" y="1571612"/>
            <a:ext cx="9169540" cy="44579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" indent="540385" algn="just">
              <a:lnSpc>
                <a:spcPct val="150000"/>
              </a:lnSpc>
              <a:spcAft>
                <a:spcPts val="6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перспективу показатели социально-экономического развития городского округа Анадырь составлены с учётом решения намеченных задач, направленных на повышение экономической и социальной стабильности, подъёму уровня жизни населения, создание необходимых экономических условий для эффективного хозяйствования всех субъектов, расположенных на территории городского округа, благоприятного предпринимательского и инвестиционного климата, равных условий для конкуренции.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030A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 smtClean="0"/>
              <a:t> </a:t>
            </a:r>
          </a:p>
          <a:p>
            <a:pPr algn="just"/>
            <a:r>
              <a:rPr lang="ru-RU" dirty="0" smtClean="0"/>
              <a:t>	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городского округа Анадырь на 2019 год был утвержден Решением Совета депутатов городского округа Анадырь от 10 декабря 2018 года № 347 (с учетом изменений согласно Решениям Совета депутатов городского округа Анадырь от 28 марта 2019 года № 375; от 22 мая 2019 года № 392; от 10 июня 2019 года № 400)</a:t>
            </a:r>
          </a:p>
          <a:p>
            <a:pPr algn="just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В бюджете городского округа Анадырь на 2019 год утверждены следующие основные показатели: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76801010"/>
              </p:ext>
            </p:extLst>
          </p:nvPr>
        </p:nvGraphicFramePr>
        <p:xfrm>
          <a:off x="2143108" y="3500438"/>
          <a:ext cx="5619202" cy="2500329"/>
        </p:xfrm>
        <a:graphic>
          <a:graphicData uri="http://schemas.openxmlformats.org/drawingml/2006/table">
            <a:tbl>
              <a:tblPr/>
              <a:tblGrid>
                <a:gridCol w="2809601"/>
                <a:gridCol w="2809601"/>
              </a:tblGrid>
              <a:tr h="685116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Наименование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показателя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Утверждено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</a:t>
                      </a: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2019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5071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Доходы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0" lang="ru-RU" sz="1800" b="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1 446 790,6 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5071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Расходы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0" lang="ru-RU" sz="1800" b="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1 532 118,6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5071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Профицит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85 328,0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280076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just"/>
            <a:r>
              <a:rPr lang="ru-RU" dirty="0" smtClean="0"/>
              <a:t>	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городского округа Анадырь представлены налоговыми и неналоговыми доходами, а также безвозмездными поступлениями из окружного бюджета в виде субвенций, субсидий и иных межбюджетных трансфертов.</a:t>
            </a:r>
          </a:p>
          <a:p>
            <a:pPr algn="just"/>
            <a:endParaRPr lang="ru-RU" sz="20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Структура доходов бюджета на 2019 год, а также фактическое исполнение за 2017 и 2018 годы представлены в таблице.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99067211"/>
              </p:ext>
            </p:extLst>
          </p:nvPr>
        </p:nvGraphicFramePr>
        <p:xfrm>
          <a:off x="214282" y="4357694"/>
          <a:ext cx="8847603" cy="1988168"/>
        </p:xfrm>
        <a:graphic>
          <a:graphicData uri="http://schemas.openxmlformats.org/drawingml/2006/table">
            <a:tbl>
              <a:tblPr/>
              <a:tblGrid>
                <a:gridCol w="2629526"/>
                <a:gridCol w="1948757"/>
                <a:gridCol w="2134660"/>
                <a:gridCol w="2134660"/>
              </a:tblGrid>
              <a:tr h="0">
                <a:tc gridSpan="4">
                  <a:txBody>
                    <a:bodyPr/>
                    <a:lstStyle/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729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Утверждено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58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607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НАЛОГОВЫЕ И НЕНАЛОГОВЫЕ ДОХОДЫ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605 590,1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661 384,4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671 752,8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437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БЕЗВОЗМЕЗДНЫЕ ПОСТУПЛЕНИЯ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780 738,2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655 299,3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775 037,8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591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1 386 328,3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1 316 683,7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1 446 790,6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120032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r>
              <a:rPr lang="ru-RU" dirty="0" smtClean="0"/>
              <a:t>	Структура доходов бюджета городского округа Анадырь на 2019 год представлена на диаграмме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857224" y="2500306"/>
          <a:ext cx="7215238" cy="4214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428737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Прогноз налоговых доходов бюджета городского округа Анадырь на 2019 год сложился в объеме 586 507,1 тыс.рублей. Ожидаемая структура налоговых доходов бюджета городского округа Анадырь на 2019 год представлена в таблице (в сравнении с предыдущими годами):</a:t>
            </a:r>
          </a:p>
          <a:p>
            <a:pPr algn="ctr"/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357158" y="2714620"/>
          <a:ext cx="8286812" cy="3968874"/>
        </p:xfrm>
        <a:graphic>
          <a:graphicData uri="http://schemas.openxmlformats.org/drawingml/2006/table">
            <a:tbl>
              <a:tblPr/>
              <a:tblGrid>
                <a:gridCol w="2071703"/>
                <a:gridCol w="2071703"/>
                <a:gridCol w="2071703"/>
                <a:gridCol w="2071703"/>
              </a:tblGrid>
              <a:tr h="295617">
                <a:tc rowSpan="2"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доходов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2017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2018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2019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6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Фактическое исполнение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566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доходы физических лиц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414 339,1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453 047,4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474 546,5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8779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Акцизы по подакцизным товарам (продукции), производимым на территории Российской Федерации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1 809,2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1 974,5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2 035,6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Налоги на совокупный доход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64 034,6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64 944,0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92 284,0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2104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имущество физических лиц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2 697,5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999,1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1 745,0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Земельный налог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16 272,6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13 586,6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13 944,0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Государственная пошлина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1 884,9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2 431,1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1 952,0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Итого налоговых доходов: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501 037,9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536 982,7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586 507,1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643050"/>
            <a:ext cx="91440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ru-RU" dirty="0" smtClean="0"/>
              <a:t>Наибольший удельный вес в структуре налоговых доходов, как и ранее, ожидается от поступлений налога на доходы физических лиц, который составит 81,0%. В 2019 году прогнозируется рост доли поступлений налогов на совокупный доход, который ожидается на уровне 15,8%, в результате бизнес – активности населения и роста вновь зарегистрированных ИП.</a:t>
            </a:r>
          </a:p>
          <a:p>
            <a:pPr>
              <a:lnSpc>
                <a:spcPct val="200000"/>
              </a:lnSpc>
            </a:pPr>
            <a:r>
              <a:rPr lang="ru-RU" b="1" dirty="0" smtClean="0"/>
              <a:t>Неналоговые доходы бюджета городского округа Анадырь на 2019 год прогнозируются в объеме 85 245,7 тыс.рублей. 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102"/>
            <a:ext cx="9159090" cy="90009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798" y="35813"/>
            <a:ext cx="7326684" cy="828675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 и термины, используемые в бюджетном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 bwMode="auto">
          <a:xfrm>
            <a:off x="7565913" y="-478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3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8508" y="64426"/>
            <a:ext cx="1285884" cy="909763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15090" y="974189"/>
            <a:ext cx="9144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Местный бюджет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форма образования и расходования денежных средств для реализации задач и функций местного самоуправления.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поступающие в бюджет денежные средства: налоговые и неналоговые доходы, а также безвозмездные поступления от других бюджетов в форме дотаций, субсидий, субвенций и иных межбюджетных трансфертов.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выплачиваемые из бюджета денежные средства, направляемые на реализацию задач и функций органов власти в различных отраслях: образование, культура, здравоохранение, жилищно-коммунальное хозяйство, сельское хозяйство, социальная защита и обеспечение населения и т.д.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превышение расходов бюджета над его доходами;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превышение доходов бюджета над его расходами.</a:t>
            </a:r>
          </a:p>
        </p:txBody>
      </p:sp>
    </p:spTree>
    <p:extLst>
      <p:ext uri="{BB962C8B-B14F-4D97-AF65-F5344CB8AC3E}">
        <p14:creationId xmlns="" xmlns:p14="http://schemas.microsoft.com/office/powerpoint/2010/main" val="215982644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357298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Структура неналоговых доходов бюджета городского округа Анадырь на 2019 год представлена в таблице (в сравнении с предыдущими годами):</a:t>
            </a:r>
          </a:p>
          <a:p>
            <a:pPr algn="ctr"/>
            <a:endParaRPr lang="ru-RU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357158" y="2285992"/>
          <a:ext cx="8215372" cy="3233754"/>
        </p:xfrm>
        <a:graphic>
          <a:graphicData uri="http://schemas.openxmlformats.org/drawingml/2006/table">
            <a:tbl>
              <a:tblPr/>
              <a:tblGrid>
                <a:gridCol w="3857654"/>
                <a:gridCol w="1357322"/>
                <a:gridCol w="1643074"/>
                <a:gridCol w="1357322"/>
              </a:tblGrid>
              <a:tr h="19958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доходов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2017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2018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2019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5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Фактическое исполнение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38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использования имущества, находящегося в государственной и муниципальной собственности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73 865,2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              72 680,9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61 526,0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Платежи при пользовании природными ресурсами 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2 135,0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-                   5 308,4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225,4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оказания платных услуг (работ) и компенсации затрат государства 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14,6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                   533,4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продажи материальных и нематериальных активов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19 592,7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              46 589,5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15 303,1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Штрафы, санкции, возмещение ущерба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8 948,3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                9 951,0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8 179,2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79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Прочие неналоговые доходы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-3,6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-                        44,8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58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Итого неналоговых доходов: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104 552,2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124 401,71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85 245,7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500174"/>
            <a:ext cx="90011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Объем безвозмездных поступлений из окружного бюджета в 2019 году утвержден в размере 775 037,8 тыс.рублей. Ожидаемая структура безвозмездных поступлений из окружного бюджета представлена в диаграмме: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714348" y="3143248"/>
          <a:ext cx="7643866" cy="3246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500174"/>
            <a:ext cx="9144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smtClean="0"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Долговые обязательства городского округа Анадырь состоят из обязательств по бюджетным кредитам, полученным из окружного бюджета.</a:t>
            </a:r>
          </a:p>
          <a:p>
            <a:pPr algn="just"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Динамика изменения объема долговых обязательств городского округа Анадырь за 2014-2019 годы представлена в диаграмме:</a:t>
            </a:r>
          </a:p>
          <a:p>
            <a:pPr algn="just"/>
            <a:endParaRPr lang="ru-RU" dirty="0" smtClean="0"/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1142976" y="3571876"/>
          <a:ext cx="6286544" cy="2928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4283" y="1571612"/>
            <a:ext cx="878687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	</a:t>
            </a:r>
            <a:r>
              <a:rPr lang="ru-RU" dirty="0" smtClean="0"/>
              <a:t>Приоритетами в расходовании средств бюджета городского округа Анадырь на 2019 год становятся: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1) обеспечение своевременности и полноты выплаты заработной платы работникам бюджетной сферы;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2) недопущение кредиторской задолженности по заработной плате и социальным выплатам;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3) снижение долговой нагрузки городского округа Анадырь.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	</a:t>
            </a:r>
            <a:endParaRPr lang="ru-RU" dirty="0" smtClean="0"/>
          </a:p>
          <a:p>
            <a:pPr algn="just">
              <a:lnSpc>
                <a:spcPct val="150000"/>
              </a:lnSpc>
            </a:pPr>
            <a:r>
              <a:rPr lang="ru-RU" dirty="0" smtClean="0"/>
              <a:t>Бюджет городского округа Анадырь по расходам запланирован в объеме 1 532 118,6 тыс.рублей. Информация  об объемах бюджета городского округа Анадырь на 201</a:t>
            </a:r>
            <a:r>
              <a:rPr lang="en-US" dirty="0" smtClean="0"/>
              <a:t>9</a:t>
            </a:r>
            <a:r>
              <a:rPr lang="ru-RU" dirty="0" smtClean="0"/>
              <a:t> год по разделам классификации расходов бюджета представлена в таблице и диаграмме: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57148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214422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Информация о расходах бюджета за 2017 год и период 2018-2019 годы представлена в таблице (тыс.руб.):</a:t>
            </a:r>
            <a:endParaRPr lang="ru-RU" sz="1400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28596" y="1928802"/>
          <a:ext cx="8143932" cy="4357716"/>
        </p:xfrm>
        <a:graphic>
          <a:graphicData uri="http://schemas.openxmlformats.org/drawingml/2006/table">
            <a:tbl>
              <a:tblPr/>
              <a:tblGrid>
                <a:gridCol w="2035983"/>
                <a:gridCol w="2035983"/>
                <a:gridCol w="2035983"/>
                <a:gridCol w="2035983"/>
              </a:tblGrid>
              <a:tr h="23285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Наименования разделов</a:t>
                      </a:r>
                    </a:p>
                  </a:txBody>
                  <a:tcPr marL="9071" marR="9071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2017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2018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2019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8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Факт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620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Общегосударственные вопросы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135 141,0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146 809,9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endParaRPr kumimoji="0" lang="ru-RU" sz="1400" b="0" i="0" u="none" strike="noStrike" kern="1200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algn="r" rtl="0" eaLnBrk="1" fontAlgn="b" latinLnBrk="0" hangingPunct="1"/>
                      <a:r>
                        <a:rPr kumimoji="0" lang="ru-RU" sz="1400" b="0" i="0" u="none" strike="noStrike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200 501,4</a:t>
                      </a:r>
                      <a:endParaRPr kumimoji="0" lang="ru-RU" sz="1400" b="0" i="0" u="none" strike="noStrike" kern="1200" dirty="0">
                        <a:solidFill>
                          <a:srgbClr val="00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292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7 596,0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5 577,0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endParaRPr kumimoji="0" lang="ru-RU" sz="1400" b="0" i="0" u="none" strike="noStrike" kern="1200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algn="r" rtl="0" eaLnBrk="1" fontAlgn="b" latinLnBrk="0" hangingPunct="1"/>
                      <a:endParaRPr kumimoji="0" lang="ru-RU" sz="1400" b="0" i="0" u="none" strike="noStrike" kern="1200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algn="r" rtl="0" eaLnBrk="1" fontAlgn="b" latinLnBrk="0" hangingPunct="1"/>
                      <a:endParaRPr kumimoji="0" lang="ru-RU" sz="1400" b="0" i="0" u="none" strike="noStrike" kern="1200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algn="r" rtl="0" eaLnBrk="1" fontAlgn="b" latinLnBrk="0" hangingPunct="1"/>
                      <a:r>
                        <a:rPr kumimoji="0" lang="ru-RU" sz="1400" b="0" i="0" u="none" strike="noStrike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6 309,4</a:t>
                      </a:r>
                      <a:endParaRPr kumimoji="0" lang="ru-RU" sz="1400" b="0" i="0" u="none" strike="noStrike" kern="1200" dirty="0">
                        <a:solidFill>
                          <a:srgbClr val="00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экономика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128 553,1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114 845,7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196 </a:t>
                      </a:r>
                      <a:r>
                        <a:rPr kumimoji="0" lang="ru-RU" sz="1400" b="0" i="0" u="none" strike="noStrike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726,2</a:t>
                      </a:r>
                      <a:endParaRPr kumimoji="0" lang="ru-RU" sz="1400" b="0" i="0" u="none" strike="noStrike" kern="1200" dirty="0">
                        <a:solidFill>
                          <a:srgbClr val="00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620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Жилищно-коммунальное хозяйство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300 678,8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65 686,6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endParaRPr kumimoji="0" lang="ru-RU" sz="1400" b="0" i="0" u="none" strike="noStrike" kern="1200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algn="r" rtl="0" eaLnBrk="1" fontAlgn="b" latinLnBrk="0" hangingPunct="1"/>
                      <a:r>
                        <a:rPr kumimoji="0" lang="ru-RU" sz="1400" b="0" i="0" u="none" strike="noStrike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106 642,4</a:t>
                      </a:r>
                      <a:endParaRPr kumimoji="0" lang="ru-RU" sz="1400" b="0" i="0" u="none" strike="noStrike" kern="1200" dirty="0">
                        <a:solidFill>
                          <a:srgbClr val="00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Образование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687 536,5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746 915,7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841 </a:t>
                      </a:r>
                      <a:r>
                        <a:rPr kumimoji="0" lang="ru-RU" sz="1400" b="0" i="0" u="none" strike="noStrike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294,7</a:t>
                      </a:r>
                      <a:endParaRPr kumimoji="0" lang="ru-RU" sz="1400" b="0" i="0" u="none" strike="noStrike" kern="1200" dirty="0">
                        <a:solidFill>
                          <a:srgbClr val="00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620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Культура, кинематография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107 277,4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95 601,5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endParaRPr kumimoji="0" lang="ru-RU" sz="1400" b="0" i="0" u="none" strike="noStrike" kern="1200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algn="r" rtl="0" eaLnBrk="1" fontAlgn="b" latinLnBrk="0" hangingPunct="1"/>
                      <a:r>
                        <a:rPr kumimoji="0" lang="ru-RU" sz="1400" b="0" i="0" u="none" strike="noStrike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111 215,1</a:t>
                      </a:r>
                      <a:endParaRPr kumimoji="0" lang="ru-RU" sz="1400" b="0" i="0" u="none" strike="noStrike" kern="1200" dirty="0">
                        <a:solidFill>
                          <a:srgbClr val="00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Здравоохранение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2 887,6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2 967,8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 </a:t>
                      </a:r>
                      <a:r>
                        <a:rPr kumimoji="0" lang="ru-RU" sz="1400" b="0" i="0" u="none" strike="noStrike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249,5</a:t>
                      </a:r>
                      <a:endParaRPr kumimoji="0" lang="ru-RU" sz="1400" b="0" i="0" u="none" strike="noStrike" kern="1200" dirty="0">
                        <a:solidFill>
                          <a:srgbClr val="00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Социальная политика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66 052,6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70 264,4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4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62 </a:t>
                      </a:r>
                      <a:r>
                        <a:rPr kumimoji="0" lang="ru-RU" sz="1400" b="0" i="0" u="none" strike="noStrike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300,7</a:t>
                      </a:r>
                      <a:endParaRPr kumimoji="0" lang="ru-RU" sz="1400" b="0" i="0" u="none" strike="noStrike" kern="1200" dirty="0">
                        <a:solidFill>
                          <a:srgbClr val="00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620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Физическая культура и спорт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25 702,8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3 397,5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endParaRPr kumimoji="0" lang="ru-RU" sz="1400" b="0" i="0" u="none" strike="noStrike" kern="1200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algn="r" rtl="0" eaLnBrk="1" fontAlgn="b" latinLnBrk="0" hangingPunct="1"/>
                      <a:r>
                        <a:rPr kumimoji="0" lang="ru-RU" sz="1400" b="0" i="0" u="none" strike="noStrike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3 879,2</a:t>
                      </a:r>
                      <a:endParaRPr kumimoji="0" lang="ru-RU" sz="1400" b="0" i="0" u="none" strike="noStrike" kern="1200" dirty="0">
                        <a:solidFill>
                          <a:srgbClr val="00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Всего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1 461 425,5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1 252 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066,1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400" b="1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1 532 </a:t>
                      </a:r>
                      <a:r>
                        <a:rPr kumimoji="0" lang="ru-RU" sz="1400" b="1" i="0" u="none" strike="noStrike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118,6</a:t>
                      </a:r>
                      <a:endParaRPr kumimoji="0" lang="ru-RU" sz="1400" b="1" i="0" u="none" strike="noStrike" kern="1200" dirty="0">
                        <a:solidFill>
                          <a:srgbClr val="00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428736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effectLst/>
              </a:rPr>
              <a:t>Информация  по разделам и подразделам классификации расходов бюджета на 2019 год:</a:t>
            </a:r>
            <a:endParaRPr lang="ru-RU" sz="1600" dirty="0">
              <a:effectLst/>
            </a:endParaRPr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928662" y="2143116"/>
          <a:ext cx="7786742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1714488"/>
            <a:ext cx="821537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Бюджет городского округа Анадырь на 2019 год сформирован на основе 9 муниципальных программ городского округа Анадырь, охватывающих основные сферы (направления) деятельности органов исполнительной власти.  Доля «программных» расходов составляет  92,3%.</a:t>
            </a:r>
          </a:p>
          <a:p>
            <a:pPr algn="just">
              <a:lnSpc>
                <a:spcPct val="150000"/>
              </a:lnSpc>
            </a:pPr>
            <a:r>
              <a:rPr lang="ru-RU" dirty="0" smtClean="0"/>
              <a:t>	Непрограммные направления расходов бюджета городского округа Анадырь включают расходы по обеспечению функционирования органов власти, расходы, связанные с обязательствами городского округа Анадырь (членские взносы, публикация в СМИ и другие).</a:t>
            </a:r>
          </a:p>
        </p:txBody>
      </p:sp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21429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57158" y="1428736"/>
          <a:ext cx="8429683" cy="5234647"/>
        </p:xfrm>
        <a:graphic>
          <a:graphicData uri="http://schemas.openxmlformats.org/drawingml/2006/table">
            <a:tbl>
              <a:tblPr/>
              <a:tblGrid>
                <a:gridCol w="3571900"/>
                <a:gridCol w="3429024"/>
                <a:gridCol w="1428759"/>
              </a:tblGrid>
              <a:tr h="6254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Наименование программы </a:t>
                      </a:r>
                      <a:b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</a:br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,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Ответственное за исполнение структурное подразделение</a:t>
                      </a:r>
                      <a:b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</a:b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Утверждено (тыс.руб.)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5452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>
                          <a:solidFill>
                            <a:schemeClr val="tx1"/>
                          </a:solidFill>
                          <a:latin typeface="Arial CYR"/>
                        </a:rPr>
                        <a:t>    Муниципальная программа "Управление финансами и имуществом городского округа Анадырь на 2016-2020 годы"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Управление финансов, экономики и имущественных отношений Администрации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48 994,9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5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Arial CYR"/>
                        </a:rPr>
                        <a:t>    Муниципальная программа "Анадырь - безопасный город на 2018-2020 годы"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</a:t>
                      </a:r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Администрация городского округа Анадырь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2 441,7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5452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Arial CYR"/>
                        </a:rPr>
                        <a:t>    Муниципальная программа "Поддержка и развитие основных секторов экономики городского округа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Arial CYR"/>
                        </a:rPr>
                        <a:t>2019-2021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Arial CYR"/>
                        </a:rPr>
                        <a:t>годы"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</a:t>
                      </a:r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Управление финансов, экономики и имущественных отношений Администрации городского округа Анадырь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37 152,0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63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Arial CYR"/>
                        </a:rPr>
                        <a:t>    Муниципальная программа "Жилье в городском округе Анадырь на 2016-2020 годы"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31 003,2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63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Arial CYR"/>
                        </a:rPr>
                        <a:t>    Муниципальная программа "Развитие территории городского округа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Arial CYR"/>
                        </a:rPr>
                        <a:t>2019-2023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Arial CYR"/>
                        </a:rPr>
                        <a:t>годы"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249 784,0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688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>
                          <a:solidFill>
                            <a:schemeClr val="tx1"/>
                          </a:solidFill>
                          <a:latin typeface="Arial CYR"/>
                        </a:rPr>
                        <a:t>    Муниципальная программа "Социальное и культурное развитие в городском округе Анадырь на 2016-2019 годы"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Управление по социальной политике Администрации городского округа Анадырь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139 603,8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624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Arial CYR"/>
                        </a:rPr>
                        <a:t>    Муниципальная программа "Развитие образования и молодежная политика на территории городского округа Анадырь на 2016 -2019 годы"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Управление по социальной политике Администрации городского округа Анадырь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885 513,8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63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Arial CYR"/>
                        </a:rPr>
                        <a:t>    Муниципальная программа "Охрана окружающей среды в городском округе Анадырь на 2015-2019 годы"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</a:t>
                      </a:r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Администрация городского округа Анадырь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9 000,0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688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Arial CYR"/>
                        </a:rPr>
                        <a:t>    Муниципальная программа «Формирование современной городской среды на территории городского округа Анадырь на 2018-2022 годы"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Arial CYR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 Администрация городского округа Анадырь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9 689,1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635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Arial CYR"/>
                        </a:rPr>
                        <a:t>ИТОГО</a:t>
                      </a:r>
                      <a:r>
                        <a:rPr lang="ru-RU" sz="1000" b="1" i="0" u="none" strike="noStrike" baseline="0" dirty="0" smtClean="0">
                          <a:solidFill>
                            <a:schemeClr val="tx1"/>
                          </a:solidFill>
                          <a:latin typeface="Arial CYR"/>
                        </a:rPr>
                        <a:t> РАСХОДОВ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Arial CYR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1 413 182,5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57158" y="1071546"/>
            <a:ext cx="85725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/>
              <a:t>Муниципальные программы городского округа Анадырь на 2019 год </a:t>
            </a:r>
            <a:endParaRPr lang="ru-RU" sz="1400" dirty="0"/>
          </a:p>
        </p:txBody>
      </p:sp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1428736"/>
            <a:ext cx="7715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5786" y="1000108"/>
            <a:ext cx="69294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Бюджет в доступной для граждан форме сформирован в целях реализации принципа прозрачности и открытости бюджетной системы Российской Федерации, обеспечения полного и доступного информирования граждан о бюджете городского округа Анадырь.</a:t>
            </a:r>
            <a:endParaRPr lang="ru-RU" sz="16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58" y="2214554"/>
            <a:ext cx="850112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Контактная информация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Адрес: 689000, Чукотский А.О., г. Анадырь, ул. Рультытегина д. 1, тел/факс: 6-36-00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precedent@rambler.ru 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электронный адрес приемной Главы Администрации городского округа Анадырь)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finotdel@chukotnet.ru 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электронный адрес Управления финансов, экономики и имущественных отношений Администрации городского округа Анадырь)</a:t>
            </a:r>
          </a:p>
          <a:p>
            <a:pPr>
              <a:buFont typeface="Arial" pitchFamily="34" charset="0"/>
              <a:buChar char="•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Запись на прием к Мэру и начальникам Управлений ведет помощник Мэра по общим вопросам Роман Сергеевич Шаповалов, ул. Рультытегина, 1,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каб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№ 16, телефон 6-36-06. </a:t>
            </a:r>
          </a:p>
        </p:txBody>
      </p:sp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1428736"/>
            <a:ext cx="7715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7224" y="1643050"/>
            <a:ext cx="692948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Подготовлено </a:t>
            </a:r>
          </a:p>
          <a:p>
            <a:pPr algn="ctr"/>
            <a:r>
              <a:rPr lang="ru-RU" sz="2800" dirty="0" smtClean="0"/>
              <a:t>Управлением финансов, экономики и имущественных отношений Администрации городского округа Анадырь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4760"/>
            <a:ext cx="9159090" cy="90009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480" y="8112"/>
            <a:ext cx="7326684" cy="896782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2019 год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 bwMode="auto">
          <a:xfrm>
            <a:off x="7653254" y="-71394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22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5685" y="-12980"/>
            <a:ext cx="1285884" cy="90976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872006"/>
            <a:ext cx="915908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формировании прогноза социально-экономического развития городского округа Анадырь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учитываются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сценарные условия функционирования экономики и социальной сферы Чукотского автономного округа, а также общероссийские сценарные условия функционирования экономики и социальной сферы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Прогноз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двух вариантах с учётом вероятностного воздействия внутренних и внешних политических, экономических, социальных и других факторов, а также приоритетов и основных направлений социально-экономического развития городского округа Анадырь.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Первый вариант Прогноза является 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умеренным (инерционным)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исходит из возможности сохранения в прогнозируемом периоде тенденций внешних и внутренних условий функционирования экономики и социальной сферы.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Второй вариант Прогноза является 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основным (благоприятным)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исходит из более благоприятных по сравнению с действующими внешних и внутренних условий развития экономики и социальной сферы.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235540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24510" y="66937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2019 год и на период до 2021  года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68344" y="-6456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0775" y="66937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79818806"/>
              </p:ext>
            </p:extLst>
          </p:nvPr>
        </p:nvGraphicFramePr>
        <p:xfrm>
          <a:off x="0" y="1266012"/>
          <a:ext cx="9134996" cy="55679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53606"/>
                <a:gridCol w="1046239"/>
                <a:gridCol w="1098967"/>
                <a:gridCol w="739308"/>
                <a:gridCol w="759712"/>
                <a:gridCol w="759712"/>
                <a:gridCol w="813339"/>
                <a:gridCol w="813339"/>
                <a:gridCol w="750774"/>
              </a:tblGrid>
              <a:tr h="21244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2018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10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 год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год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48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</a:tr>
              <a:tr h="84839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 населения (среднегодовая) - всего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  <a:endParaRPr lang="ru-RU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16 115,0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16 272,0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</a:t>
                      </a:r>
                      <a:r>
                        <a:rPr lang="ru-RU" sz="1600" b="1" i="0" u="none" strike="noStrike" dirty="0">
                          <a:latin typeface="Times New Roman"/>
                        </a:rPr>
                        <a:t>272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16 430,0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16 430,0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16 590,0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16 590,0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10830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i="1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пред.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году</a:t>
                      </a:r>
                      <a:endParaRPr lang="ru-RU" sz="1600" b="0" i="1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100,57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100,97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100,97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100,97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100,97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100,97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100,97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97475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Величина прожиточного минимума в среднем на душу населения в месяц</a:t>
                      </a:r>
                      <a:endParaRPr lang="ru-RU" sz="1600" b="1" i="1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руб.</a:t>
                      </a:r>
                      <a:endParaRPr lang="ru-RU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21 441,0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22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099,2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22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092,8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22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710,5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22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866,1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22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710,5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22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866,1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16606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Выпуск товаров и услуг</a:t>
                      </a:r>
                      <a:endParaRPr lang="ru-RU" sz="1600" b="1" i="1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лет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29 818,9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31 037,6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31 043,2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32 217,7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32 346,9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32 217,7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32 346,8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59022" y="50556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2019 год и на период до 2021  года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73469" y="-54892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39980" y="-45377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66966215"/>
              </p:ext>
            </p:extLst>
          </p:nvPr>
        </p:nvGraphicFramePr>
        <p:xfrm>
          <a:off x="15739" y="984682"/>
          <a:ext cx="9114263" cy="58733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68029"/>
                <a:gridCol w="1224136"/>
                <a:gridCol w="736725"/>
                <a:gridCol w="778411"/>
                <a:gridCol w="763498"/>
                <a:gridCol w="763498"/>
                <a:gridCol w="814199"/>
                <a:gridCol w="814199"/>
                <a:gridCol w="751568"/>
              </a:tblGrid>
              <a:tr h="34753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2018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75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83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</a:tr>
              <a:tr h="313127">
                <a:tc gridSpan="9">
                  <a:txBody>
                    <a:bodyPr/>
                    <a:lstStyle/>
                    <a:p>
                      <a:pPr algn="ctr" fontAlgn="t"/>
                      <a:r>
                        <a:rPr lang="ru-RU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Промышленное </a:t>
                      </a:r>
                      <a:r>
                        <a:rPr lang="ru-RU" sz="2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производство</a:t>
                      </a:r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907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</a:t>
                      </a:r>
                      <a:r>
                        <a:rPr lang="ru-RU" sz="16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товаров всего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соотв.лет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29 818,9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31 037,6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31 043,2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32 217,7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32 346,9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32 217,7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32 346,9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79826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товаров добыча полезных ископаемых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соотв.лет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28 009,3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29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185,7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29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185,7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30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324,0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30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440,7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30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324,0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30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440,7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907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товаров обрабатывающие производства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соотв.лет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467,2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483,6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487,2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500,5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508,0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500,5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508,00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907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товаров электроэнергия,</a:t>
                      </a:r>
                      <a:r>
                        <a:rPr lang="ru-RU" sz="16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газ и вода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соотв.лет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1 000,9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018,9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018,9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037,3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037,3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037,3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037,3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907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товаров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рыболовство и рыбоводство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соотв.лет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341,5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349,3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351,4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356,0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360,9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356,0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360,9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24510" y="32012"/>
            <a:ext cx="7643834" cy="968096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2019 год и на период до 2021  года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68344" y="36916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0775" y="32012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="" xmlns:p14="http://schemas.microsoft.com/office/powerpoint/2010/main" val="3383548769"/>
              </p:ext>
            </p:extLst>
          </p:nvPr>
        </p:nvGraphicFramePr>
        <p:xfrm>
          <a:off x="107503" y="1076488"/>
          <a:ext cx="8949155" cy="470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09595" y="5657671"/>
            <a:ext cx="89491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24510" y="32012"/>
            <a:ext cx="7643834" cy="968096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2019 год и на период до 2021  года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68344" y="36916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0775" y="32012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="" xmlns:p14="http://schemas.microsoft.com/office/powerpoint/2010/main" val="3383548769"/>
              </p:ext>
            </p:extLst>
          </p:nvPr>
        </p:nvGraphicFramePr>
        <p:xfrm>
          <a:off x="107503" y="1076488"/>
          <a:ext cx="8949155" cy="470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0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2019 год и на период до 2021  года 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43834" y="-24526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6265" y="40378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62247624"/>
              </p:ext>
            </p:extLst>
          </p:nvPr>
        </p:nvGraphicFramePr>
        <p:xfrm>
          <a:off x="0" y="1079948"/>
          <a:ext cx="9134579" cy="58574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99792"/>
                <a:gridCol w="87839"/>
                <a:gridCol w="801594"/>
                <a:gridCol w="852441"/>
                <a:gridCol w="780656"/>
                <a:gridCol w="762711"/>
                <a:gridCol w="762711"/>
                <a:gridCol w="816549"/>
                <a:gridCol w="816549"/>
                <a:gridCol w="753737"/>
              </a:tblGrid>
              <a:tr h="309298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2018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14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73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</a:tr>
              <a:tr h="377327"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Производство важнейших видов продукции в натуральном выражении </a:t>
                      </a:r>
                      <a:endParaRPr lang="ru-RU" sz="20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14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Хлеб и хлебобулочные изделия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725,00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750,38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756,18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776,64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788,69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776,64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788,69</a:t>
                      </a:r>
                    </a:p>
                  </a:txBody>
                  <a:tcPr marL="0" marR="0" marT="0" marB="0" anchor="ctr"/>
                </a:tc>
              </a:tr>
              <a:tr h="3514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Скот и птица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</a:tr>
              <a:tr h="3514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Молоко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latin typeface="Times New Roman"/>
                        </a:rPr>
                        <a:t>7,07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7,32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7,37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7,57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7,69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7,57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7,69</a:t>
                      </a:r>
                    </a:p>
                  </a:txBody>
                  <a:tcPr marL="0" marR="0" marT="0" marB="0" anchor="ctr"/>
                </a:tc>
              </a:tr>
              <a:tr h="50750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Яйца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штук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latin typeface="Times New Roman"/>
                        </a:rPr>
                        <a:t>3,87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4,01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4,04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4,15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4,21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4,15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4,21</a:t>
                      </a:r>
                    </a:p>
                  </a:txBody>
                  <a:tcPr marL="0" marR="0" marT="0" marB="0" anchor="ctr"/>
                </a:tc>
              </a:tr>
              <a:tr h="50750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Колбасные изделия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latin typeface="Times New Roman"/>
                        </a:rPr>
                        <a:t>102,27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105,85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106,67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109,55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111,25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109,55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111,25</a:t>
                      </a:r>
                    </a:p>
                  </a:txBody>
                  <a:tcPr marL="0" marR="0" marT="0" marB="0" anchor="ctr"/>
                </a:tc>
              </a:tr>
              <a:tr h="702950">
                <a:tc gridSpan="2"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Цельномолочная продукция (в пересчете на молоко)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latin typeface="Times New Roman"/>
                        </a:rPr>
                        <a:t>508,27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526,06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530,13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544,47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552,92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544,47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552,92</a:t>
                      </a:r>
                    </a:p>
                  </a:txBody>
                  <a:tcPr marL="0" marR="0" marT="0" marB="0" anchor="ctr"/>
                </a:tc>
              </a:tr>
              <a:tr h="76125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Товарная пищевая рыбная продукция, включая консервы рыбные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latin typeface="Times New Roman"/>
                        </a:rPr>
                        <a:t>10,09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10,32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10,38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10,52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10,66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10,52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10,66</a:t>
                      </a:r>
                    </a:p>
                  </a:txBody>
                  <a:tcPr marL="0" marR="0" marT="0" marB="0" anchor="ctr"/>
                </a:tc>
              </a:tr>
              <a:tr h="3514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Пиво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дкл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1,20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1,24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1,25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1,29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1,31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1,29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1,31</a:t>
                      </a:r>
                    </a:p>
                  </a:txBody>
                  <a:tcPr marL="0" marR="0" marT="0" marB="0" anchor="ctr"/>
                </a:tc>
              </a:tr>
              <a:tr h="50750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Электроэнергия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кВт. ч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      73,06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   74,38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74,38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75,71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  75,71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    75,71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     75,71   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9420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2019 год и на период до 2021  года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53254" y="-16988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57451" y="0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31849589"/>
              </p:ext>
            </p:extLst>
          </p:nvPr>
        </p:nvGraphicFramePr>
        <p:xfrm>
          <a:off x="35495" y="1039573"/>
          <a:ext cx="9108505" cy="58184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64296"/>
                <a:gridCol w="99716"/>
                <a:gridCol w="801284"/>
                <a:gridCol w="852111"/>
                <a:gridCol w="780354"/>
                <a:gridCol w="762416"/>
                <a:gridCol w="762416"/>
                <a:gridCol w="816233"/>
                <a:gridCol w="816233"/>
                <a:gridCol w="753446"/>
              </a:tblGrid>
              <a:tr h="22927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2018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92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85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</a:tr>
              <a:tr h="393039"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ru-RU" sz="2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Рынок товаров и услуг</a:t>
                      </a:r>
                      <a:endParaRPr lang="ru-RU" sz="24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9204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Оборот розничной торговли 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лет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latin typeface="Times New Roman"/>
                        </a:rPr>
                        <a:t>3659,73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3 798,80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3 802,46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3 946,95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3 954,56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3 946,95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3 954,56</a:t>
                      </a:r>
                    </a:p>
                  </a:txBody>
                  <a:tcPr marL="0" marR="0" marT="0" marB="0" anchor="ctr"/>
                </a:tc>
              </a:tr>
              <a:tr h="52405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физического объема оборота розничной торговли</a:t>
                      </a:r>
                      <a:endParaRPr lang="ru-RU" sz="16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году</a:t>
                      </a:r>
                      <a:endParaRPr lang="ru-RU" sz="14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97,80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103,80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103,90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103,90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104,00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79204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Оборот общественного питания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лет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latin typeface="Times New Roman"/>
                        </a:rPr>
                        <a:t>78,35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81,33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81,41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84,50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84,66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84,50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84,66</a:t>
                      </a:r>
                    </a:p>
                  </a:txBody>
                  <a:tcPr marL="0" marR="0" marT="0" marB="0" anchor="ctr"/>
                </a:tc>
              </a:tr>
              <a:tr h="786078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физического объема оборота общественного питания</a:t>
                      </a:r>
                      <a:endParaRPr lang="ru-RU" sz="16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году</a:t>
                      </a:r>
                      <a:endParaRPr lang="ru-RU" sz="14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92,22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103,80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103,90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103,90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104,00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696994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платных услуг населению 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 лет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2 636,88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766,09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755,54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901,63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874,03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901,63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874,03   </a:t>
                      </a:r>
                    </a:p>
                  </a:txBody>
                  <a:tcPr marL="0" marR="0" marT="0" marB="0" anchor="ctr"/>
                </a:tc>
              </a:tr>
              <a:tr h="917091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физического объема платных услуг населению</a:t>
                      </a:r>
                      <a:endParaRPr lang="ru-RU" sz="16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году в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сопост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ценах</a:t>
                      </a:r>
                      <a:endParaRPr lang="ru-RU" sz="14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92,95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104,90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104,50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104,90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104,30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20448</TotalTime>
  <Words>2595</Words>
  <Application>Microsoft Office PowerPoint</Application>
  <PresentationFormat>Экран (4:3)</PresentationFormat>
  <Paragraphs>827</Paragraphs>
  <Slides>29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Поток</vt:lpstr>
      <vt:lpstr>Слайд 1</vt:lpstr>
      <vt:lpstr>Основные понятия и термины, используемые в бюджетном процессе</vt:lpstr>
      <vt:lpstr>Основные показатели прогноза социально-экономического развития  городского округа Анадырь на 2019 год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sinbin</dc:creator>
  <cp:lastModifiedBy>Микитюк Татьяна Владимировна</cp:lastModifiedBy>
  <cp:revision>1119</cp:revision>
  <dcterms:created xsi:type="dcterms:W3CDTF">2004-02-12T06:43:32Z</dcterms:created>
  <dcterms:modified xsi:type="dcterms:W3CDTF">2019-07-31T04:18:44Z</dcterms:modified>
</cp:coreProperties>
</file>