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1"/>
  </p:notesMasterIdLst>
  <p:sldIdLst>
    <p:sldId id="284" r:id="rId2"/>
    <p:sldId id="294" r:id="rId3"/>
    <p:sldId id="295" r:id="rId4"/>
    <p:sldId id="303" r:id="rId5"/>
    <p:sldId id="329" r:id="rId6"/>
    <p:sldId id="330" r:id="rId7"/>
    <p:sldId id="369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70" r:id="rId26"/>
    <p:sldId id="361" r:id="rId27"/>
    <p:sldId id="368" r:id="rId28"/>
    <p:sldId id="366" r:id="rId29"/>
    <p:sldId id="367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4" autoAdjust="0"/>
    <p:restoredTop sz="96980" autoAdjust="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1.27472257761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4.812752363817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1.1439573024518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E02-4D7F-856E-C6B99B5C30D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0.47599999999999998</c:v>
                </c:pt>
                <c:pt idx="1">
                  <c:v>1.1000000000000001</c:v>
                </c:pt>
                <c:pt idx="2">
                  <c:v>1.03</c:v>
                </c:pt>
                <c:pt idx="3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EE02-4D7F-856E-C6B99B5C30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23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573851944680908E-3"/>
                  <c:y val="-0.10997977480092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0.124442724214994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4.6575495449436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E02-4D7F-856E-C6B99B5C30D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2.73</c:v>
                </c:pt>
                <c:pt idx="1">
                  <c:v>1.149</c:v>
                </c:pt>
                <c:pt idx="2">
                  <c:v>1.099</c:v>
                </c:pt>
                <c:pt idx="3">
                  <c:v>1.0049999999999999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EE02-4D7F-856E-C6B99B5C30D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860777917021216E-2"/>
                  <c:y val="-3.5951639565975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88E-3"/>
                  <c:y val="-8.4488720300741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7.296634413072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EE02-4D7F-856E-C6B99B5C30D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0.80700000000000005</c:v>
                </c:pt>
                <c:pt idx="1">
                  <c:v>1.06</c:v>
                </c:pt>
                <c:pt idx="2">
                  <c:v>1.02</c:v>
                </c:pt>
                <c:pt idx="3">
                  <c:v>1.01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EE02-4D7F-856E-C6B99B5C30D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67E-2"/>
                  <c:y val="-4.0038335918485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88E-3"/>
                  <c:y val="-3.5789854958613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EE02-4D7F-856E-C6B99B5C30D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6765135926240134E-3"/>
                  <c:y val="-1.76495966212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EE02-4D7F-856E-C6B99B5C30D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3.3319999999999999</c:v>
                </c:pt>
                <c:pt idx="1">
                  <c:v>1.004</c:v>
                </c:pt>
                <c:pt idx="2">
                  <c:v>1.0049999999999999</c:v>
                </c:pt>
                <c:pt idx="3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3-EE02-4D7F-856E-C6B99B5C3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0256688"/>
        <c:axId val="280261000"/>
      </c:lineChart>
      <c:catAx>
        <c:axId val="28025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0261000"/>
        <c:crosses val="autoZero"/>
        <c:auto val="1"/>
        <c:lblAlgn val="ctr"/>
        <c:lblOffset val="100"/>
        <c:noMultiLvlLbl val="0"/>
      </c:catAx>
      <c:valAx>
        <c:axId val="280261000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0256688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27E-2"/>
          <c:y val="0.80395582361874784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411E-2"/>
                  <c:y val="-3.4318573644416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3992980342837017E-2"/>
                  <c:y val="-7.509162486523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4.3796494496987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4D4-4029-91E6-B94DEF0D1EB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0.47599999999999998</c:v>
                </c:pt>
                <c:pt idx="1">
                  <c:v>1.05</c:v>
                </c:pt>
                <c:pt idx="2">
                  <c:v>1.03</c:v>
                </c:pt>
                <c:pt idx="3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24D4-4029-91E6-B94DEF0D1E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86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897338352056781E-2"/>
                  <c:y val="-0.10728336467821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4D4-4029-91E6-B94DEF0D1EB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2.73</c:v>
                </c:pt>
                <c:pt idx="1">
                  <c:v>1.099</c:v>
                </c:pt>
                <c:pt idx="2">
                  <c:v>1.05</c:v>
                </c:pt>
                <c:pt idx="3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24D4-4029-91E6-B94DEF0D1E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3.5951851881733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3439564964553E-2"/>
                  <c:y val="-4.9435601021323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24D4-4029-91E6-B94DEF0D1EB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0.80700000000000005</c:v>
                </c:pt>
                <c:pt idx="1">
                  <c:v>1.05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24D4-4029-91E6-B94DEF0D1EB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53E-2"/>
                  <c:y val="-4.0038335918485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900792309441507E-2"/>
                  <c:y val="-2.77005184326172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24D4-4029-91E6-B94DEF0D1EB7}"/>
                </c:ext>
                <c:ext xmlns:c15="http://schemas.microsoft.com/office/drawing/2012/chart" uri="{CE6537A1-D6FC-4f65-9D91-7224C49458BB}">
                  <c15:layout>
                    <c:manualLayout>
                      <c:w val="5.663037459961303E-2"/>
                      <c:h val="3.441978137421798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24D4-4029-91E6-B94DEF0D1EB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-4.461369784834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24D4-4029-91E6-B94DEF0D1EB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3.3319999999999999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3-24D4-4029-91E6-B94DEF0D1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0257472"/>
        <c:axId val="280261392"/>
      </c:lineChart>
      <c:catAx>
        <c:axId val="28025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0261392"/>
        <c:crosses val="autoZero"/>
        <c:auto val="1"/>
        <c:lblAlgn val="ctr"/>
        <c:lblOffset val="100"/>
        <c:noMultiLvlLbl val="0"/>
      </c:catAx>
      <c:valAx>
        <c:axId val="28026139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0257472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55E-2"/>
          <c:y val="0.80395582361874796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bubble3D val="0"/>
            <c:explosion val="7"/>
            <c:extLst xmlns:c16r2="http://schemas.microsoft.com/office/drawing/2015/06/chart"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0.40942782029880087</c:v>
                </c:pt>
                <c:pt idx="1">
                  <c:v>5.5931096639146555E-2</c:v>
                </c:pt>
                <c:pt idx="2">
                  <c:v>0.53464108306205271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116025.2</c:v>
                </c:pt>
                <c:pt idx="1">
                  <c:v>41388.9</c:v>
                </c:pt>
                <c:pt idx="2">
                  <c:v>751285.8</c:v>
                </c:pt>
                <c:pt idx="3">
                  <c:v>40000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0</c:v>
                </c:pt>
                <c:pt idx="1">
                  <c:v>23424.799999999999</c:v>
                </c:pt>
                <c:pt idx="2">
                  <c:v>736942.9</c:v>
                </c:pt>
                <c:pt idx="3">
                  <c:v>45102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078-4279-8A46-50F7627E868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34329.699999999997</c:v>
                </c:pt>
                <c:pt idx="2">
                  <c:v>742940.3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0262568"/>
        <c:axId val="280254336"/>
        <c:axId val="0"/>
      </c:bar3DChart>
      <c:catAx>
        <c:axId val="280262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4336"/>
        <c:crosses val="autoZero"/>
        <c:auto val="1"/>
        <c:lblAlgn val="ctr"/>
        <c:lblOffset val="100"/>
        <c:noMultiLvlLbl val="0"/>
      </c:catAx>
      <c:valAx>
        <c:axId val="2802543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625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0253552"/>
        <c:axId val="280256296"/>
      </c:barChart>
      <c:catAx>
        <c:axId val="280253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6296"/>
        <c:crosses val="autoZero"/>
        <c:auto val="1"/>
        <c:lblAlgn val="ctr"/>
        <c:lblOffset val="100"/>
        <c:noMultiLvlLbl val="0"/>
      </c:catAx>
      <c:valAx>
        <c:axId val="28025629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3552"/>
        <c:crosses val="autoZero"/>
        <c:crossBetween val="between"/>
        <c:majorUnit val="20000"/>
      </c:valAx>
    </c:plotArea>
    <c:legend>
      <c:legendPos val="r"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11"/>
            <c:extLst xmlns:c16r2="http://schemas.microsoft.com/office/drawing/2015/06/chart"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 xmlns:c16r2="http://schemas.microsoft.com/office/drawing/2015/06/chart"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 xmlns:c16r2="http://schemas.microsoft.com/office/drawing/2015/06/chart"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 xmlns:c16r2="http://schemas.microsoft.com/office/drawing/2015/06/chart"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 xmlns:c16r2="http://schemas.microsoft.com/office/drawing/2015/06/chart"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6.5012427533877523E-2"/>
                  <c:y val="4.97837722920574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0F9-4790-AB20-FF7DC2FF906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0F9-4790-AB20-FF7DC2FF906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0F9-4790-AB20-FF7DC2FF906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6669197464099844E-2"/>
                  <c:y val="-0.163871119012290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0F9-4790-AB20-FF7DC2FF906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32349023506878766"/>
                  <c:y val="4.791633129426919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0F9-4790-AB20-FF7DC2FF906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0F9-4790-AB20-FF7DC2FF906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5.7871893020213103E-2"/>
                  <c:y val="-7.49272970967832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0F9-4790-AB20-FF7DC2FF906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17305254238550602"/>
                  <c:y val="3.84868259889694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0F9-4790-AB20-FF7DC2FF906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6.241056914432253E-3"/>
                  <c:y val="5.891253604524211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0F9-4790-AB20-FF7DC2FF906E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14.64231</c:v>
                </c:pt>
                <c:pt idx="1">
                  <c:v>0.42732500000000001</c:v>
                </c:pt>
                <c:pt idx="2">
                  <c:v>11.388299999999999</c:v>
                </c:pt>
                <c:pt idx="3">
                  <c:v>4.5713889999999999</c:v>
                </c:pt>
                <c:pt idx="4">
                  <c:v>57.583849999999998</c:v>
                </c:pt>
                <c:pt idx="5">
                  <c:v>7.6911060000000004</c:v>
                </c:pt>
                <c:pt idx="6">
                  <c:v>0.141653</c:v>
                </c:pt>
                <c:pt idx="7">
                  <c:v>3.2360329999999999</c:v>
                </c:pt>
                <c:pt idx="8">
                  <c:v>0.31803199999999998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4/20/2020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2020 год и плановый период 2021-2022 годов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апреля 2020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55)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апрель 2020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543682"/>
              </p:ext>
            </p:extLst>
          </p:nvPr>
        </p:nvGraphicFramePr>
        <p:xfrm>
          <a:off x="8666" y="1071585"/>
          <a:ext cx="9135334" cy="571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39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525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07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6277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277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661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1661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538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2917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17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6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21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70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ИП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522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7549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10 300,0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815,0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10 403,0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10 923,2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10 455,0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11 032,4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10 507,3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711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99,02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371878"/>
              </p:ext>
            </p:extLst>
          </p:nvPr>
        </p:nvGraphicFramePr>
        <p:xfrm>
          <a:off x="9186" y="934122"/>
          <a:ext cx="9134815" cy="5781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16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24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806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273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6273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1657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657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5375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15 748,0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16 639,1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16 639,1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17 605,7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17 605,7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18 665,8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18 665,8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971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106,47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80 010,4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83 711,3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83 802,1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87 837,0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87 931,7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92 204,2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92 461,8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6 654,0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6 810,4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6 598,9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6 893,5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6 585,2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6 958,3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6 609,8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25 800,0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106,21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106,60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106,60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235407"/>
              </p:ext>
            </p:extLst>
          </p:nvPr>
        </p:nvGraphicFramePr>
        <p:xfrm>
          <a:off x="6937" y="1064560"/>
          <a:ext cx="9134984" cy="361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12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129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806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274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6274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1658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658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5377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занятых в экономике (среднегодовая)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10 149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10 309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10 269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10 449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10 397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10 611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10 533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94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14 529,5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15 343,2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15 343,2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16 309,8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16 309,8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17 369,9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17 369,9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выплаты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978449"/>
              </p:ext>
            </p:extLst>
          </p:nvPr>
        </p:nvGraphicFramePr>
        <p:xfrm>
          <a:off x="0" y="4697720"/>
          <a:ext cx="9143998" cy="2187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72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74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80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59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6599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1685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685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5402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6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124,28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148,58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148,58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7824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2 119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130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112651"/>
              </p:ext>
            </p:extLst>
          </p:nvPr>
        </p:nvGraphicFramePr>
        <p:xfrm>
          <a:off x="19116" y="1087487"/>
          <a:ext cx="9124885" cy="3148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41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81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798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190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619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156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56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5293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17,25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17,68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17,17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17,41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2020 год и плановый период 2021 и 2022 годов был утвержден Решением Совета депутатов городского округа Анадырь от 12 декабря 2019 года № 26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изменений согласно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2020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55).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2020 год и плановый период 2021 и 2022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414621"/>
              </p:ext>
            </p:extLst>
          </p:nvPr>
        </p:nvGraphicFramePr>
        <p:xfrm>
          <a:off x="467544" y="3394170"/>
          <a:ext cx="8352928" cy="2952031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99397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2020 год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2021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2862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1 656 899,5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1 541 769,8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1 536 217,3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182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1 672 204,9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1 501 769,8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1 535 077,7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95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т.ч</a:t>
                      </a:r>
                      <a:r>
                        <a:rPr kumimoji="0"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условно утвержденные расходы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  <a:r>
                        <a:rPr kumimoji="0"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468,0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70 942,9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846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бюджета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40 000,0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1 139,6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 бюджета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15 305,4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2020 год и плановый период 2021 и 2022 годов, а также фактическое исполнение за 2019 год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01393"/>
              </p:ext>
            </p:extLst>
          </p:nvPr>
        </p:nvGraphicFramePr>
        <p:xfrm>
          <a:off x="303291" y="3997032"/>
          <a:ext cx="8847605" cy="224028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99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197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=""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7200" algn="r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721 600,1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708 174,3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736 300,1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758 947,3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824 035,9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948 725,2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805 469,7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777 270,0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1 545 636,0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1 656 899,5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1 541 769,8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1 536 217,3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Структура доходов бюджета городского округа Анадырь на 2020 год и плановый период 2021 и 2022 годов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475145086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Прогноз налоговых доходов бюджета городского округа Анадырь на 2020 год сложился в объеме 618 442,8 тыс. рублей, на 2021 год – 648 351,7 тыс. рублей, на 2022 год – 671 799,8тыс. рублей. Ожидаемая структура налоговых доходов бюджета городского округа Анадырь на 2020 год и плановый период 2021 и 2022 годов  представлена в таблице (в сравнении с 2019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451270"/>
              </p:ext>
            </p:extLst>
          </p:nvPr>
        </p:nvGraphicFramePr>
        <p:xfrm>
          <a:off x="357158" y="2714620"/>
          <a:ext cx="8286810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=""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501 808,4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518 135,0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559 062,0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581 399,0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2 206,3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3 251,8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3 941,7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3 908,8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92 613,0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79 553,0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65 195,0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63 926,0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1 633,7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1 313,0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682,0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6 007,0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15 799,1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13 611,0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13 892,0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13 980,0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340,2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617 400,7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618 442,8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648 351,7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671 799,8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2020 году – 83,9%, в 2021 году – 90,4%, в 2022 году – 89,7%. </a:t>
            </a:r>
          </a:p>
          <a:p>
            <a:pPr algn="just"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2020 год прогнозируются в объеме 89 731,5 тыс. рублей, в 2021 году – в объеме 87 948,4 тыс. рублей, в 2022 году – в объеме 87 147,5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на 2020 год и плановый период 2021 и 2022 годов представлена в таблице (в сравнении с 2019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665722"/>
              </p:ext>
            </p:extLst>
          </p:nvPr>
        </p:nvGraphicFramePr>
        <p:xfrm>
          <a:off x="323528" y="2780928"/>
          <a:ext cx="8215372" cy="3383296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311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92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=""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175,4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73 621,8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75 398,1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77 501,5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19 641,1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11 355,4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7 518,6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6 966,5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9 122,5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3 915,3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4 159,2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1 772,1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104 199,4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89 731,5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87 948,4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87 147,5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году утвержден в размере 948 699,9 тыс.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рублей, в 2021 году – в размере 805 469,7 тыс. рублей, в 2022 году – в размере 777 270,0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708088110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на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2014-2022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955171736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sz="1600" dirty="0" smtClean="0"/>
              <a:t>Приоритетами в расходовании средств бюджета городского округа Анадырь на 2020 год и плановый период 2021 и 2022 годов становятся: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/>
              <a:t>	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Бюджет городского округа Анадырь по расходам запланирован в 2020 году в объеме 1 672 204,9 тыс. рублей, в 2021 году – 1 501 769,8 тыс. рублей, в 2022 году – 1 535 077,7 тыс. рублей. Информация  об объемах бюджета городского округа Анадырь на 2020 год и плановый период 2021 и 2022 годов по разделам классификации расходов бюджета представлена в таблице и диаграмме: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2020 год и плановый период 2021 и 2022 годов представлена в таблице (тыс. рублей) (в сравнении с 2019 годом):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05145"/>
              </p:ext>
            </p:extLst>
          </p:nvPr>
        </p:nvGraphicFramePr>
        <p:xfrm>
          <a:off x="492223" y="2253994"/>
          <a:ext cx="8143930" cy="3929412"/>
        </p:xfrm>
        <a:graphic>
          <a:graphicData uri="http://schemas.openxmlformats.org/drawingml/2006/table">
            <a:tbl>
              <a:tblPr/>
              <a:tblGrid>
                <a:gridCol w="36477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=""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17 468,0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70 942,9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3063754"/>
                  </a:ext>
                </a:extLst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196 458,3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232 048,0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209 953,8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217 179,6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6 399,6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6 127,6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6 231,6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6 321,1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195 837,4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186 560,4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178 083,2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135 506,6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104 331,8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189 241,1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61 411,8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71 145,8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855 219,9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881 680,8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866 102,2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870 439,9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114 980,4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115 444,0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115 354,8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110 252,8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2 073,3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59 552,9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54 144,5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40 596,2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46 720,8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84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2 451,8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4 894,4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4 504,1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4 504,1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1 537</a:t>
                      </a:r>
                      <a:r>
                        <a:rPr kumimoji="0"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305,5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1 672 204,9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1 501 769,8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1 535 077,7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2020 год и плановый период 2021 и 2022 годов: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298206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Бюджет городского округа Анадырь на 2020 год и плановый период 2021 и 2022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90,0%.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734324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=""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2020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 на 2016-2022 годы»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47 923,9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39 080,0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40 777,5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город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30 443,4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30 443,4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30 443,4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32 395,8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18 222,2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23 823,7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326 068,3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195 981,8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162 541,1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136 551,0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135 486,7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130 907,8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906 045,4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891 753,0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896 090,7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5 400,0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14 740,9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14 140,9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14 739,0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10 884,0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8 091,4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8 546,4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1 512 894,4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1 335 641,1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1 310 311,3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Муниципальные программы городского округа Анадырь на 2020 год и плановый период 2021 и 2022 годов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период 2021 и 2022 годов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728123"/>
              </p:ext>
            </p:extLst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62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89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93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597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597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1333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333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5077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</a:t>
                      </a:r>
                      <a:r>
                        <a:rPr lang="ru-RU" sz="1600" b="1" i="0" u="none" strike="noStrike" baseline="0" dirty="0" smtClean="0">
                          <a:latin typeface="Times New Roman"/>
                        </a:rPr>
                        <a:t> 402</a:t>
                      </a:r>
                      <a:r>
                        <a:rPr lang="ru-RU" sz="1600" b="1" i="0" u="none" strike="noStrike" dirty="0" smtClean="0">
                          <a:latin typeface="Times New Roman"/>
                        </a:rPr>
                        <a:t>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16 564,0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16 546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16 703,0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16 685,0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16 870,0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16 823,0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101,16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100,88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100,83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22 808,0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23 768,0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23 768,0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24 770,0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24 770,0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25 813,0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25 813,0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18 673,60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20 414,1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19 600,8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21 087,0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20 134,1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21 109,5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20 134,1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486463"/>
              </p:ext>
            </p:extLst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67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784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34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6349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1419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419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5156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18 673,6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20 414,1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19 600,8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21 087,0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20 134,1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21 109,5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20 134,1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14 494,2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15 943,6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15 218,9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16 421,9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15 675,5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16 421,9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15 675,5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1 408,2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1 617,6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1 547,6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1 777,9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1 786,7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1 261,2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1 363,6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1 377,3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1 510,0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510,0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1 523,6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1 523,6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953941362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291190941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029719"/>
              </p:ext>
            </p:extLst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15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524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06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6271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271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654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1654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5373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802,20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810,22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842,31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842,31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8,60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114,90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534,70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540,05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556,30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15,90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17,03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дкл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кВт. ч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73,06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471435"/>
              </p:ext>
            </p:extLst>
          </p:nvPr>
        </p:nvGraphicFramePr>
        <p:xfrm>
          <a:off x="35495" y="1039573"/>
          <a:ext cx="9108505" cy="5818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97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12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521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035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6241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24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623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1623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5344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229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8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303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4 004,60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4 124,74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3 924,51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4 165,99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3 885,26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4 186,82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3 885,26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40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83,10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91,41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89,89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860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111,44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969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2 566,32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2 594,27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2 587,14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2 626,99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2 610,90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2 660,82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2 634,62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9170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93,65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101,26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101,29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21655</TotalTime>
  <Words>2872</Words>
  <Application>Microsoft Office PowerPoint</Application>
  <PresentationFormat>Экран (4:3)</PresentationFormat>
  <Paragraphs>861</Paragraphs>
  <Slides>29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2020 год и на период 2021 и 2022 годов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ACER</cp:lastModifiedBy>
  <cp:revision>1204</cp:revision>
  <dcterms:created xsi:type="dcterms:W3CDTF">2004-02-12T06:43:32Z</dcterms:created>
  <dcterms:modified xsi:type="dcterms:W3CDTF">2020-04-20T04:21:43Z</dcterms:modified>
</cp:coreProperties>
</file>