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4.xml" ContentType="application/vnd.openxmlformats-officedocument.themeOverride+xml"/>
  <Override PartName="/ppt/charts/chart2.xml" ContentType="application/vnd.openxmlformats-officedocument.drawingml.chart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1"/>
  </p:notesMasterIdLst>
  <p:sldIdLst>
    <p:sldId id="284" r:id="rId2"/>
    <p:sldId id="294" r:id="rId3"/>
    <p:sldId id="295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37" r:id="rId15"/>
    <p:sldId id="338" r:id="rId16"/>
    <p:sldId id="339" r:id="rId17"/>
    <p:sldId id="340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70" r:id="rId26"/>
    <p:sldId id="361" r:id="rId27"/>
    <p:sldId id="368" r:id="rId28"/>
    <p:sldId id="366" r:id="rId29"/>
    <p:sldId id="367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64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171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1.27472257761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02-4D7F-856E-C6B99B5C30DC}"/>
                </c:ext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4.8127523638174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1.1439573024518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0.47570000000000001</c:v>
                </c:pt>
                <c:pt idx="1">
                  <c:v>1.1000000000000001</c:v>
                </c:pt>
                <c:pt idx="2">
                  <c:v>1.03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02-4D7F-856E-C6B99B5C30D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23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02-4D7F-856E-C6B99B5C30DC}"/>
                </c:ext>
              </c:extLst>
            </c:dLbl>
            <c:dLbl>
              <c:idx val="1"/>
              <c:layout>
                <c:manualLayout>
                  <c:x val="-4.2573851944680908E-3"/>
                  <c:y val="-0.10997977480092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0.124442724214994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4.6575495449436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1.9056999999999999</c:v>
                </c:pt>
                <c:pt idx="1">
                  <c:v>1.1487000000000001</c:v>
                </c:pt>
                <c:pt idx="2">
                  <c:v>1.0991</c:v>
                </c:pt>
                <c:pt idx="3">
                  <c:v>1.0049999999999999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E02-4D7F-856E-C6B99B5C30D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860777917021216E-2"/>
                  <c:y val="-3.5951639565975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8.4488720300741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7.2966344130722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1.0882000000000001</c:v>
                </c:pt>
                <c:pt idx="1">
                  <c:v>1.06</c:v>
                </c:pt>
                <c:pt idx="2">
                  <c:v>1.02</c:v>
                </c:pt>
                <c:pt idx="3">
                  <c:v>1.01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E02-4D7F-856E-C6B99B5C30D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рыбоводство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67E-2"/>
                  <c:y val="-4.0038335918485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3.5789854958613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E02-4D7F-856E-C6B99B5C30DC}"/>
                </c:ext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E02-4D7F-856E-C6B99B5C30DC}"/>
                </c:ext>
              </c:extLst>
            </c:dLbl>
            <c:dLbl>
              <c:idx val="3"/>
              <c:layout>
                <c:manualLayout>
                  <c:x val="-5.6765135926240134E-3"/>
                  <c:y val="-1.76495966212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2.8155000000000001</c:v>
                </c:pt>
                <c:pt idx="1">
                  <c:v>1.004</c:v>
                </c:pt>
                <c:pt idx="2">
                  <c:v>1.0049999999999999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EE02-4D7F-856E-C6B99B5C3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8940168"/>
        <c:axId val="288933896"/>
      </c:lineChart>
      <c:catAx>
        <c:axId val="28894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933896"/>
        <c:crosses val="autoZero"/>
        <c:auto val="1"/>
        <c:lblAlgn val="ctr"/>
        <c:lblOffset val="100"/>
        <c:noMultiLvlLbl val="0"/>
      </c:catAx>
      <c:valAx>
        <c:axId val="288933896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940168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27E-2"/>
          <c:y val="0.80395582361874784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411E-2"/>
                  <c:y val="-3.4318573644416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D4-4029-91E6-B94DEF0D1EB7}"/>
                </c:ext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D4-4029-91E6-B94DEF0D1EB7}"/>
                </c:ext>
              </c:extLst>
            </c:dLbl>
            <c:dLbl>
              <c:idx val="2"/>
              <c:layout>
                <c:manualLayout>
                  <c:x val="-4.3992980342837017E-2"/>
                  <c:y val="-7.509162486523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4.3796494496987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0.47570000000000001</c:v>
                </c:pt>
                <c:pt idx="1">
                  <c:v>1.05</c:v>
                </c:pt>
                <c:pt idx="2">
                  <c:v>1.03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4D4-4029-91E6-B94DEF0D1E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86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D4-4029-91E6-B94DEF0D1EB7}"/>
                </c:ext>
              </c:extLst>
            </c:dLbl>
            <c:dLbl>
              <c:idx val="1"/>
              <c:layout>
                <c:manualLayout>
                  <c:x val="-3.6897338352056781E-2"/>
                  <c:y val="-0.10728336467821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0.105567853356054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1.4218573976967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1.9056999999999999</c:v>
                </c:pt>
                <c:pt idx="1">
                  <c:v>1.099</c:v>
                </c:pt>
                <c:pt idx="2">
                  <c:v>1.0495000000000001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4D4-4029-91E6-B94DEF0D1E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3.5951851881733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4D4-4029-91E6-B94DEF0D1EB7}"/>
                </c:ext>
              </c:extLst>
            </c:dLbl>
            <c:dLbl>
              <c:idx val="1"/>
              <c:layout>
                <c:manualLayout>
                  <c:x val="-2.6963439564964553E-2"/>
                  <c:y val="-4.9435601021323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1.601497760281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1.0882000000000001</c:v>
                </c:pt>
                <c:pt idx="1">
                  <c:v>1.05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4D4-4029-91E6-B94DEF0D1EB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рыбоводство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53E-2"/>
                  <c:y val="-4.0038335918485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4D4-4029-91E6-B94DEF0D1EB7}"/>
                </c:ext>
              </c:extLst>
            </c:dLbl>
            <c:dLbl>
              <c:idx val="1"/>
              <c:layout>
                <c:manualLayout>
                  <c:x val="-1.4900792309441507E-2"/>
                  <c:y val="-2.77005184326172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63037459961303E-2"/>
                      <c:h val="3.4419781374217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4.461369784834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2.8155000000000001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4D4-4029-91E6-B94DEF0D1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8937424"/>
        <c:axId val="288937816"/>
      </c:lineChart>
      <c:catAx>
        <c:axId val="28893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937816"/>
        <c:crosses val="autoZero"/>
        <c:auto val="1"/>
        <c:lblAlgn val="ctr"/>
        <c:lblOffset val="100"/>
        <c:noMultiLvlLbl val="0"/>
      </c:catAx>
      <c:valAx>
        <c:axId val="288937816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937424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55E-2"/>
          <c:y val="0.80395582361874796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0.34968107380394903</c:v>
                </c:pt>
                <c:pt idx="1">
                  <c:v>5.0838775047481299E-2</c:v>
                </c:pt>
                <c:pt idx="2">
                  <c:v>0.59948015114856967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183185.2</c:v>
                </c:pt>
                <c:pt idx="1">
                  <c:v>72908.399999999994</c:v>
                </c:pt>
                <c:pt idx="2">
                  <c:v>757476.1</c:v>
                </c:pt>
                <c:pt idx="3">
                  <c:v>46640.2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0</c:v>
                </c:pt>
                <c:pt idx="1">
                  <c:v>23424.799999999999</c:v>
                </c:pt>
                <c:pt idx="2">
                  <c:v>736942.9</c:v>
                </c:pt>
                <c:pt idx="3">
                  <c:v>45102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0</c:v>
                </c:pt>
                <c:pt idx="1">
                  <c:v>34329.699999999997</c:v>
                </c:pt>
                <c:pt idx="2">
                  <c:v>742940.3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0262568"/>
        <c:axId val="280254336"/>
        <c:axId val="0"/>
      </c:bar3DChart>
      <c:catAx>
        <c:axId val="280262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54336"/>
        <c:crosses val="autoZero"/>
        <c:auto val="1"/>
        <c:lblAlgn val="ctr"/>
        <c:lblOffset val="100"/>
        <c:noMultiLvlLbl val="0"/>
      </c:catAx>
      <c:valAx>
        <c:axId val="2802543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625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0253552"/>
        <c:axId val="280256296"/>
      </c:barChart>
      <c:catAx>
        <c:axId val="280253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56296"/>
        <c:crosses val="autoZero"/>
        <c:auto val="1"/>
        <c:lblAlgn val="ctr"/>
        <c:lblOffset val="100"/>
        <c:noMultiLvlLbl val="0"/>
      </c:catAx>
      <c:valAx>
        <c:axId val="28025629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53552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6.5012427533877523E-2"/>
                  <c:y val="4.97837722920574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4.6669197464099844E-2"/>
                  <c:y val="-0.163871119012290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0.32349023506878766"/>
                  <c:y val="4.791633129426919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5.7871893020213103E-2"/>
                  <c:y val="-7.49272970967832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0.17305254238550602"/>
                  <c:y val="3.84868259889694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-6.241056914432253E-3"/>
                  <c:y val="5.891253604524211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Здравоохранение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13.865600850596493</c:v>
                </c:pt>
                <c:pt idx="1">
                  <c:v>0.39326467219754158</c:v>
                </c:pt>
                <c:pt idx="2">
                  <c:v>10.897079437795783</c:v>
                </c:pt>
                <c:pt idx="3">
                  <c:v>8.5517322741669144</c:v>
                </c:pt>
                <c:pt idx="4">
                  <c:v>55.530931824561115</c:v>
                </c:pt>
                <c:pt idx="5">
                  <c:v>7.2074243629301114</c:v>
                </c:pt>
                <c:pt idx="6">
                  <c:v>0.12975829392873967</c:v>
                </c:pt>
                <c:pt idx="7">
                  <c:v>3.1810552848954479</c:v>
                </c:pt>
                <c:pt idx="8">
                  <c:v>0.24315299892784861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17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6/15/2020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2020 год и плановый период 2021-2022 годов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изменений согласно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апреля 2020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55, от 11 июня 2020 года № 73)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июнь 2020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8666" y="1071585"/>
          <a:ext cx="9135334" cy="5715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917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7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1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0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ИП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512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20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7549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latin typeface="Times New Roman"/>
                        </a:rPr>
                        <a:t>9 782,82</a:t>
                      </a:r>
                      <a:endParaRPr lang="ru-RU" sz="15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5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815,00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10 403,00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10 923,15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10 455,02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11 032,38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10507,29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11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131,40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503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9186" y="934122"/>
          <a:ext cx="9134815" cy="5781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2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7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5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37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и расходы населения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15 799,30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16 639,07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16 639,07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17 605,69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17 605,69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18 665,82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18 665,82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71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располагаемые денежные доходы населения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106,82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в расчете на душу населения в месяц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80 684,42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83 711,31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83 802,08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87 836,96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87 931,72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92 204,23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92 461,83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и сбережения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6 981,64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6 810,41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6 598,91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6 893,52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6 585,17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6 958,25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6 609,78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46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26 702,22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Реальный размер назначенных пенсий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109,93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106,60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106,60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987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3406" y="24991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6937" y="1064560"/>
          <a:ext cx="9134984" cy="361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5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37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230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05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занятых в экономике (среднегодовая)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10 108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10 309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10 269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10 449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10 397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10 611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10 533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всех работников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14 587,93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15 343,15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15 343,15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16 309,77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16 309,77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17 369,91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17 369,91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выплаты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1 211,37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0" y="4697720"/>
          <a:ext cx="9143998" cy="2187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9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8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8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40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68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заработная плата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123,97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148,58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148,58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состоящих на учете в Пенсионном фонде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3 566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824">
                <a:tc>
                  <a:txBody>
                    <a:bodyPr/>
                    <a:lstStyle/>
                    <a:p>
                      <a:pPr algn="l" fontAlgn="t"/>
                      <a:endParaRPr lang="ru-RU" sz="16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неработающие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5609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2 083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130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702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1911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62950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5381" y="47916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9116" y="1087487"/>
          <a:ext cx="9124885" cy="3148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9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19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19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6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6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29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53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3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кв. м общей площади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9,96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44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17,34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17,68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17,17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17,41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535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2020 год и плановый период 2021 и 2022 годов был утвержден Решением Совета депутатов городского округа Анадырь от 12 декабря 2019 года № 26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 учетом изменений согласно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июня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73).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2020 год и плановый период 2021 и 2022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883934"/>
              </p:ext>
            </p:extLst>
          </p:nvPr>
        </p:nvGraphicFramePr>
        <p:xfrm>
          <a:off x="467544" y="3394170"/>
          <a:ext cx="8352928" cy="2952031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9397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2020 год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2021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62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1 768 591,0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1 541 769,8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1 536 217,3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182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1 823 543,9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1 501 769,8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1 535 077,7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5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т.ч</a:t>
                      </a:r>
                      <a:r>
                        <a:rPr kumimoji="0" lang="ru-RU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условно утвержденные расходы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17 368,0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70 842,9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846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бюджета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40 000,0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1 139,6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 бюджета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54 952,9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2020 год и плановый период 2021 и 2022 годов, а также фактическое исполнение за 2019 год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636984"/>
              </p:ext>
            </p:extLst>
          </p:nvPr>
        </p:nvGraphicFramePr>
        <p:xfrm>
          <a:off x="303291" y="3997032"/>
          <a:ext cx="8847605" cy="224028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7200" algn="r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721 600,1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708 355,8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736 300,1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758 947,3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824 035,9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1 060 235,2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805 469,7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777 270,0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1 545 636,0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1 768 591,0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1 541 769,8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1 536 217,3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6188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на 2020 год и плановый период 2021 и 2022 годов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435530951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налоговых доходов бюджета городского округа Анадырь на 2020 год сложился в объеме 618 442,8 тыс. рублей, на 2021 год – 648 351,7 тыс. рублей, на 2022 год – 671 799,8 тыс. рублей. Ожидаемая структура налоговых доходов бюджета городского округа Анадырь на 2020 год и плановый период 2021 и 2022 годов  представлена в таблице (в сравнении с 2019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451270"/>
              </p:ext>
            </p:extLst>
          </p:nvPr>
        </p:nvGraphicFramePr>
        <p:xfrm>
          <a:off x="357158" y="2714620"/>
          <a:ext cx="8286810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501 808,4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518 135,0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559 062,0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581 399,0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2 206,3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3 251,8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3 941,7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3 908,8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92 613,0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79 553,0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65 195,0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63 926,0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1 633,7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1 313,0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682,0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6 007,0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15 799,1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13 611,0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13 892,0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13 980,0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340,2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617 400,7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618 442,8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648 351,7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671 799,8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2020 году – 83,9%, в 2021 году – 90,4%, в 2022 году – 89,7%. 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на 2020 год прогнозируются в объеме 89 913,0 тыс. рублей, в 2021 году – в объеме 87 948,4 тыс. рублей, в 2022 году – в объеме 87 147,5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на 2020 год и плановый период 2021 и 2022 годов представлена в таблице (в сравнении с 2019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900227"/>
              </p:ext>
            </p:extLst>
          </p:nvPr>
        </p:nvGraphicFramePr>
        <p:xfrm>
          <a:off x="323528" y="2780928"/>
          <a:ext cx="8215372" cy="3383296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175,4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73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774,3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75 398,1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77 501,5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19 641,1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11 355,4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7 518,6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6 966,5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9 122,5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944,3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4 159,2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1 772,1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104 199,4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89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913,0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87 948,4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87 147,5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утвержден в размере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1 060 209,9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рублей, в 2021 году – в размере 805 469,7 тыс. рублей, в 2022 году – в размере 777 270,0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133652539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на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2014-2022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955171736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на 2020 год и плановый период 2021 и 2022 годов становятся: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Анадырь по расходам запланирован в 2020 году в объеме 1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823 543,9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рублей, в 2021 году – 1 501 769,8 тыс. рублей, в 2022 году – 1 535 077,7 тыс. рублей. Информация  об объемах бюджета городского округа Анадырь на 2020 год и плановый период 2021 и 2022 годов по разделам классификации расходов бюджета представлена в таблице и диаграмме: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за 2020 год и плановый период 2021 и 2022 годов представлена в таблице (тыс. рублей) (в сравнении с 2019 годом):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263631"/>
              </p:ext>
            </p:extLst>
          </p:nvPr>
        </p:nvGraphicFramePr>
        <p:xfrm>
          <a:off x="492223" y="2253994"/>
          <a:ext cx="8143930" cy="3929412"/>
        </p:xfrm>
        <a:graphic>
          <a:graphicData uri="http://schemas.openxmlformats.org/drawingml/2006/table">
            <a:tbl>
              <a:tblPr/>
              <a:tblGrid>
                <a:gridCol w="3647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368,0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842,9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196 458,3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234 558,1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209 953,8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217 179,6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6 399,6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214,6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6 231,6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6 321,1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195 837,4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206 438,5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178 083,2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135 506,6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104 331,8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275 346,5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61 411,8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71 145,8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855 219,9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913 494,2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866 102,2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870 439,9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114 980,4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118 343,7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115 354,8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110 252,8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2 073,3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59 552,9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63 488,7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41 096,2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47 220,8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4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2 451,8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3 595,5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4 004,1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1 537</a:t>
                      </a:r>
                      <a:r>
                        <a:rPr kumimoji="0"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305,5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1 823 543,9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1 501 769,8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1 535 077,7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2020 год и плановый период 2021 и 2022 годов: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718037066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2020 год и плановый период 2021 и 2022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90,8%.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52480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2020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2021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 на 2016-2022 годы»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43 874,9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39 080,0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40 777,5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город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2 441,7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2 441,7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2 441,7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30 443,4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30 443,4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30 443,4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40 801,5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18 222,2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23 823,7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431 198,0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195 981,8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162 541,1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138 428,4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135 486,7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130 907,8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937 054,1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891 753,0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896 090,7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15 349,8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11 314,1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8 091,4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8 546,4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1 656 505,9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1 335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741,1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1 310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411,3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городского округа Анадырь на 2020 год и плановый период 2021 и 2022 годов 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</a:t>
            </a:r>
            <a:r>
              <a:rPr lang="ru-RU" dirty="0" err="1" smtClean="0">
                <a:effectLst/>
                <a:latin typeface="Times New Roman" pitchFamily="18" charset="0"/>
                <a:cs typeface="Times New Roman" pitchFamily="18" charset="0"/>
              </a:rPr>
              <a:t>Рультытегина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период 2021 и 2022 годов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0" y="1266012"/>
          <a:ext cx="9134996" cy="556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97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33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33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07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124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83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16 318,0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16 564,0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16 546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16 703,0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16 685,0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16 870,0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16 823,0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3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100,64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100,99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100,88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100,83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47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600" b="1" i="1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22 098,0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23 768,0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23 768,0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24 770,0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24 770,0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25 813,0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25 813,0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60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товаров и услуг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17 162,93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20 414,09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19 600,82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21 087,00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20 134,05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21 109,46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20 134,05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940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59022" y="50556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73469" y="-54892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9980" y="-4537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5739" y="984682"/>
          <a:ext cx="9114263" cy="587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6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34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34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1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1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5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475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12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18 438,93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20 414,09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19 600,82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21 087,01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20 134,05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21 109,46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20 134,05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8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добыча полезных ископаемых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14 479,03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15 943,62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15 218,91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16 421,93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15 675,48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16 421,93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15 675,48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обрабатывающие производства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983,10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1 617,56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1 547,65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1 777,85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1 624,31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1 786,66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1 624,31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электроэнергия,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 и вода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1 700,80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336,87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1 363,61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1 324,26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1 377,25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1 324,26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рыболовство и рыбоводство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1 276,00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1 516,04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510,00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1 523,62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1 510,00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1 523,62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1 510,00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157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/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866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/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2182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0" y="1079948"/>
          <a:ext cx="9134579" cy="585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6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7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673,86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810,22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818,32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842,31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818,32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842,31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8,50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115,10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542,40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545,39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540,05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556,30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73,64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17,03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дкл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кВт. ч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80,10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222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5495" y="1039573"/>
          <a:ext cx="9108505" cy="5818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44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92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03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Рынок товаров и услуг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1 669,80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4 124,74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3 924,51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4 165,99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3 885,26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4 186,82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3 885,26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0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105,36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общественного питания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83,20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91,41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89,89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60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111,57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69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2 607,24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2 594,27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2 587,14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2 626,99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2 610,90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2 660,82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2 634,62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170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платных услуг населению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95,14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101,26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101,29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1035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22154</TotalTime>
  <Words>2886</Words>
  <Application>Microsoft Office PowerPoint</Application>
  <PresentationFormat>Экран (4:3)</PresentationFormat>
  <Paragraphs>870</Paragraphs>
  <Slides>29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2020 год и на период 2021 и 2022 годов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Марина Родькина</cp:lastModifiedBy>
  <cp:revision>1219</cp:revision>
  <dcterms:created xsi:type="dcterms:W3CDTF">2004-02-12T06:43:32Z</dcterms:created>
  <dcterms:modified xsi:type="dcterms:W3CDTF">2020-06-15T00:18:58Z</dcterms:modified>
</cp:coreProperties>
</file>