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4.xml" ContentType="application/vnd.openxmlformats-officedocument.themeOverride+xml"/>
  <Override PartName="/ppt/charts/chart2.xml" ContentType="application/vnd.openxmlformats-officedocument.drawingml.chart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32"/>
  </p:notesMasterIdLst>
  <p:sldIdLst>
    <p:sldId id="284" r:id="rId2"/>
    <p:sldId id="294" r:id="rId3"/>
    <p:sldId id="295" r:id="rId4"/>
    <p:sldId id="337" r:id="rId5"/>
    <p:sldId id="385" r:id="rId6"/>
    <p:sldId id="386" r:id="rId7"/>
    <p:sldId id="387" r:id="rId8"/>
    <p:sldId id="388" r:id="rId9"/>
    <p:sldId id="389" r:id="rId10"/>
    <p:sldId id="390" r:id="rId11"/>
    <p:sldId id="391" r:id="rId12"/>
    <p:sldId id="392" r:id="rId13"/>
    <p:sldId id="393" r:id="rId14"/>
    <p:sldId id="394" r:id="rId15"/>
    <p:sldId id="395" r:id="rId16"/>
    <p:sldId id="338" r:id="rId17"/>
    <p:sldId id="339" r:id="rId18"/>
    <p:sldId id="340" r:id="rId19"/>
    <p:sldId id="342" r:id="rId20"/>
    <p:sldId id="343" r:id="rId21"/>
    <p:sldId id="344" r:id="rId22"/>
    <p:sldId id="345" r:id="rId23"/>
    <p:sldId id="346" r:id="rId24"/>
    <p:sldId id="347" r:id="rId25"/>
    <p:sldId id="348" r:id="rId26"/>
    <p:sldId id="370" r:id="rId27"/>
    <p:sldId id="361" r:id="rId28"/>
    <p:sldId id="396" r:id="rId29"/>
    <p:sldId id="366" r:id="rId30"/>
    <p:sldId id="367" r:id="rId31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98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918" y="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1)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81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1.274722577615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EE02-4D7F-856E-C6B99B5C30DC}"/>
                </c:ext>
              </c:extLst>
            </c:dLbl>
            <c:dLbl>
              <c:idx val="1"/>
              <c:layout>
                <c:manualLayout>
                  <c:x val="-1.419128398156079E-3"/>
                  <c:y val="-3.7178454781451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4.81275236381748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1.14395730245186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0.47570000000000001</c:v>
                </c:pt>
                <c:pt idx="1">
                  <c:v>1.1000000000000001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EE02-4D7F-856E-C6B99B5C30D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1088622333617023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02-4D7F-856E-C6B99B5C30DC}"/>
                </c:ext>
              </c:extLst>
            </c:dLbl>
            <c:dLbl>
              <c:idx val="1"/>
              <c:layout>
                <c:manualLayout>
                  <c:x val="-4.2573851944680908E-3"/>
                  <c:y val="-0.109979774800922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0.124442724214994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4.65754954494364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1.9056999999999999</c:v>
                </c:pt>
                <c:pt idx="1">
                  <c:v>1.1487000000000001</c:v>
                </c:pt>
                <c:pt idx="2">
                  <c:v>1.0991</c:v>
                </c:pt>
                <c:pt idx="3">
                  <c:v>1.0049999999999999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E02-4D7F-856E-C6B99B5C30D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6.3860777917021216E-2"/>
                  <c:y val="-3.5951639565975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8.44887203007410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E02-4D7F-856E-C6B99B5C30DC}"/>
                </c:ext>
              </c:extLst>
            </c:dLbl>
            <c:dLbl>
              <c:idx val="2"/>
              <c:layout>
                <c:manualLayout>
                  <c:x val="-2.1286925972340415E-2"/>
                  <c:y val="-9.66629058468787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E02-4D7F-856E-C6B99B5C30DC}"/>
                </c:ext>
              </c:extLst>
            </c:dLbl>
            <c:dLbl>
              <c:idx val="3"/>
              <c:layout>
                <c:manualLayout>
                  <c:x val="-4.2573851944679823E-3"/>
                  <c:y val="7.29663441307220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1.0882000000000001</c:v>
                </c:pt>
                <c:pt idx="1">
                  <c:v>1.06</c:v>
                </c:pt>
                <c:pt idx="2">
                  <c:v>1.02</c:v>
                </c:pt>
                <c:pt idx="3">
                  <c:v>1.01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EE02-4D7F-856E-C6B99B5C30DC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рыбоводство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67E-2"/>
                  <c:y val="-4.00383359184858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EE02-4D7F-856E-C6B99B5C30DC}"/>
                </c:ext>
              </c:extLst>
            </c:dLbl>
            <c:dLbl>
              <c:idx val="1"/>
              <c:layout>
                <c:manualLayout>
                  <c:x val="-2.8382567963120588E-3"/>
                  <c:y val="-3.57898549586132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EE02-4D7F-856E-C6B99B5C30DC}"/>
                </c:ext>
              </c:extLst>
            </c:dLbl>
            <c:dLbl>
              <c:idx val="2"/>
              <c:layout>
                <c:manualLayout>
                  <c:x val="-1.9867797574184377E-2"/>
                  <c:y val="-3.54628886917655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EE02-4D7F-856E-C6B99B5C30DC}"/>
                </c:ext>
              </c:extLst>
            </c:dLbl>
            <c:dLbl>
              <c:idx val="3"/>
              <c:layout>
                <c:manualLayout>
                  <c:x val="-5.6765135926240134E-3"/>
                  <c:y val="-1.7649596621291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EE02-4D7F-856E-C6B99B5C30D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2.8155000000000001</c:v>
                </c:pt>
                <c:pt idx="1">
                  <c:v>1.004</c:v>
                </c:pt>
                <c:pt idx="2">
                  <c:v>1.0049999999999999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EE02-4D7F-856E-C6B99B5C30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8940168"/>
        <c:axId val="288933896"/>
      </c:lineChart>
      <c:catAx>
        <c:axId val="288940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33896"/>
        <c:crosses val="autoZero"/>
        <c:auto val="1"/>
        <c:lblAlgn val="ctr"/>
        <c:lblOffset val="100"/>
        <c:noMultiLvlLbl val="0"/>
      </c:catAx>
      <c:valAx>
        <c:axId val="288933896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40168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27E-2"/>
          <c:y val="0.80395582361874784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sz="2400" b="1" dirty="0" smtClean="0">
                <a:solidFill>
                  <a:srgbClr val="1C04A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Индекс производства (вариант 2)</a:t>
            </a:r>
            <a:endParaRPr lang="ru-RU" sz="2400" b="1" dirty="0">
              <a:solidFill>
                <a:srgbClr val="1C04A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1700451048171627E-2"/>
          <c:y val="0.14112815330043796"/>
          <c:w val="0.89701262297948869"/>
          <c:h val="0.57397499157798781"/>
        </c:manualLayout>
      </c:layout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Добыча полезных ископаемых</c:v>
                </c:pt>
              </c:strCache>
            </c:strRef>
          </c:tx>
          <c:spPr>
            <a:ln w="28575" cap="rnd">
              <a:solidFill>
                <a:srgbClr val="FF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0000"/>
              </a:solidFill>
              <a:ln w="9525">
                <a:solidFill>
                  <a:srgbClr val="FF000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411E-2"/>
                  <c:y val="-3.431857364441634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4D4-4029-91E6-B94DEF0D1EB7}"/>
                </c:ext>
              </c:extLst>
            </c:dLbl>
            <c:dLbl>
              <c:idx val="1"/>
              <c:layout>
                <c:manualLayout>
                  <c:x val="-3.5478209953900684E-2"/>
                  <c:y val="-7.49281417318086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4D4-4029-91E6-B94DEF0D1EB7}"/>
                </c:ext>
              </c:extLst>
            </c:dLbl>
            <c:dLbl>
              <c:idx val="2"/>
              <c:layout>
                <c:manualLayout>
                  <c:x val="-4.3992980342837017E-2"/>
                  <c:y val="-7.5091624865232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4.3796494496987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FF000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Лист1!$B$2:$B$5</c:f>
              <c:numCache>
                <c:formatCode>0.0%</c:formatCode>
                <c:ptCount val="4"/>
                <c:pt idx="0">
                  <c:v>0.47570000000000001</c:v>
                </c:pt>
                <c:pt idx="1">
                  <c:v>1.05</c:v>
                </c:pt>
                <c:pt idx="2">
                  <c:v>1.03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4D4-4029-91E6-B94DEF0D1EB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Обрабатывающие производство</c:v>
                </c:pt>
              </c:strCache>
            </c:strRef>
          </c:tx>
          <c:spPr>
            <a:ln w="28575" cap="rnd">
              <a:solidFill>
                <a:srgbClr val="7030A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30A0"/>
              </a:solidFill>
              <a:ln w="9525">
                <a:solidFill>
                  <a:srgbClr val="7030A0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9669493935461086E-2"/>
                  <c:y val="-2.7862409197858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4D4-4029-91E6-B94DEF0D1EB7}"/>
                </c:ext>
              </c:extLst>
            </c:dLbl>
            <c:dLbl>
              <c:idx val="1"/>
              <c:layout>
                <c:manualLayout>
                  <c:x val="-3.6897338352056781E-2"/>
                  <c:y val="-0.107283364678216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0.105567853356054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1.42185739769671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7030A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Лист1!$C$2:$C$5</c:f>
              <c:numCache>
                <c:formatCode>0.0%</c:formatCode>
                <c:ptCount val="4"/>
                <c:pt idx="0">
                  <c:v>1.9056999999999999</c:v>
                </c:pt>
                <c:pt idx="1">
                  <c:v>1.099</c:v>
                </c:pt>
                <c:pt idx="2">
                  <c:v>1.0495000000000001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24D4-4029-91E6-B94DEF0D1EB7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Производство электроэнергии, газа и воды</c:v>
                </c:pt>
              </c:strCache>
            </c:strRef>
          </c:tx>
          <c:spPr>
            <a:ln w="28575" cap="rnd">
              <a:solidFill>
                <a:srgbClr val="1C04AC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1C04AC"/>
              </a:solidFill>
              <a:ln w="9525">
                <a:solidFill>
                  <a:srgbClr val="1C04AC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5.6765135926241078E-2"/>
                  <c:y val="-3.59518518817334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4D4-4029-91E6-B94DEF0D1EB7}"/>
                </c:ext>
              </c:extLst>
            </c:dLbl>
            <c:dLbl>
              <c:idx val="1"/>
              <c:layout>
                <c:manualLayout>
                  <c:x val="-2.6963439564964553E-2"/>
                  <c:y val="-4.94356010213238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3.46454730246460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1.60149776028107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1C04AC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Лист1!$D$2:$D$5</c:f>
              <c:numCache>
                <c:formatCode>0.0%</c:formatCode>
                <c:ptCount val="4"/>
                <c:pt idx="0">
                  <c:v>1.0882000000000001</c:v>
                </c:pt>
                <c:pt idx="1">
                  <c:v>1.05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4D4-4029-91E6-B94DEF0D1EB7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Рыболовство, рыбоводство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4.8250365537304753E-2"/>
                  <c:y val="-4.003833591848580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4D4-4029-91E6-B94DEF0D1EB7}"/>
                </c:ext>
              </c:extLst>
            </c:dLbl>
            <c:dLbl>
              <c:idx val="1"/>
              <c:layout>
                <c:manualLayout>
                  <c:x val="-1.4900792309441507E-2"/>
                  <c:y val="-2.77005184326172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accent3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663037459961303E-2"/>
                      <c:h val="3.44197813742179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24D4-4029-91E6-B94DEF0D1EB7}"/>
                </c:ext>
              </c:extLst>
            </c:dLbl>
            <c:dLbl>
              <c:idx val="2"/>
              <c:layout>
                <c:manualLayout>
                  <c:x val="-4.5412108740992864E-2"/>
                  <c:y val="-5.70341696734116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24D4-4029-91E6-B94DEF0D1EB7}"/>
                </c:ext>
              </c:extLst>
            </c:dLbl>
            <c:dLbl>
              <c:idx val="3"/>
              <c:layout>
                <c:manualLayout>
                  <c:x val="-4.2573851944679823E-3"/>
                  <c:y val="-4.461369784834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24D4-4029-91E6-B94DEF0D1E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accent3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cat>
          <c:val>
            <c:numRef>
              <c:f>Лист1!$E$2:$E$5</c:f>
              <c:numCache>
                <c:formatCode>0.0%</c:formatCode>
                <c:ptCount val="4"/>
                <c:pt idx="0">
                  <c:v>2.8155000000000001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3-24D4-4029-91E6-B94DEF0D1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88937424"/>
        <c:axId val="288937816"/>
      </c:lineChart>
      <c:catAx>
        <c:axId val="28893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37816"/>
        <c:crosses val="autoZero"/>
        <c:auto val="1"/>
        <c:lblAlgn val="ctr"/>
        <c:lblOffset val="100"/>
        <c:noMultiLvlLbl val="0"/>
      </c:catAx>
      <c:valAx>
        <c:axId val="288937816"/>
        <c:scaling>
          <c:orientation val="minMax"/>
          <c:max val="4"/>
          <c:min val="0.4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288937424"/>
        <c:crosses val="autoZero"/>
        <c:crossBetween val="between"/>
        <c:majorUnit val="0.60000000000000009"/>
        <c:min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313334610921855E-2"/>
          <c:y val="0.80395582361874796"/>
          <c:w val="0.9082705573878207"/>
          <c:h val="0.178884889559046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737570422"/>
          <c:y val="9.9664471408418248E-2"/>
          <c:w val="0.8291666666666665"/>
          <c:h val="0.8062500000000000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Pt>
            <c:idx val="0"/>
            <c:bubble3D val="0"/>
            <c:explosion val="0"/>
            <c:extLst>
              <c:ext xmlns:c16="http://schemas.microsoft.com/office/drawing/2014/chart" uri="{C3380CC4-5D6E-409C-BE32-E72D297353CC}">
                <c16:uniqueId val="{00000000-196B-42B1-87C6-FB34E8172877}"/>
              </c:ext>
            </c:extLst>
          </c:dPt>
          <c:dPt>
            <c:idx val="1"/>
            <c:bubble3D val="0"/>
            <c:spPr>
              <a:solidFill>
                <a:srgbClr val="00CC00"/>
              </a:solidFill>
            </c:spPr>
            <c:extLst>
              <c:ext xmlns:c16="http://schemas.microsoft.com/office/drawing/2014/chart" uri="{C3380CC4-5D6E-409C-BE32-E72D297353CC}">
                <c16:uniqueId val="{00000002-196B-42B1-87C6-FB34E8172877}"/>
              </c:ext>
            </c:extLst>
          </c:dPt>
          <c:dPt>
            <c:idx val="2"/>
            <c:bubble3D val="0"/>
            <c:explosion val="7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4-196B-42B1-87C6-FB34E8172877}"/>
              </c:ext>
            </c:extLst>
          </c:dPt>
          <c:dLbls>
            <c:dLbl>
              <c:idx val="0"/>
              <c:layout>
                <c:manualLayout>
                  <c:x val="-2.4882477889156297E-2"/>
                  <c:y val="0.1555042869934391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6B-42B1-87C6-FB34E8172877}"/>
                </c:ext>
              </c:extLst>
            </c:dLbl>
            <c:dLbl>
              <c:idx val="1"/>
              <c:layout>
                <c:manualLayout>
                  <c:x val="-9.0675456582305525E-2"/>
                  <c:y val="1.4424028231663277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96B-42B1-87C6-FB34E8172877}"/>
                </c:ext>
              </c:extLst>
            </c:dLbl>
            <c:dLbl>
              <c:idx val="2"/>
              <c:layout>
                <c:manualLayout>
                  <c:x val="-0.12206624369147646"/>
                  <c:y val="4.244097406261017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96B-42B1-87C6-FB34E8172877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0.39944767073230691</c:v>
                </c:pt>
                <c:pt idx="1">
                  <c:v>6.7415225835837159E-2</c:v>
                </c:pt>
                <c:pt idx="2">
                  <c:v>0.53313710343185594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96B-42B1-87C6-FB34E81728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329170343907128E-2"/>
                  <c:y val="-0.1408309271122946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D52-494D-8676-7BD8D1578115}"/>
                </c:ext>
              </c:extLst>
            </c:dLbl>
            <c:dLbl>
              <c:idx val="1"/>
              <c:layout>
                <c:manualLayout>
                  <c:x val="9.9687775793034714E-3"/>
                  <c:y val="-0.121271076124475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D52-494D-8676-7BD8D1578115}"/>
                </c:ext>
              </c:extLst>
            </c:dLbl>
            <c:dLbl>
              <c:idx val="2"/>
              <c:layout>
                <c:manualLayout>
                  <c:x val="2.1599018088490858E-2"/>
                  <c:y val="-0.3403414071880454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D52-494D-8676-7BD8D1578115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трансферты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36800.5</c:v>
                </c:pt>
                <c:pt idx="1">
                  <c:v>66111.199999999997</c:v>
                </c:pt>
                <c:pt idx="2">
                  <c:v>677971.2</c:v>
                </c:pt>
                <c:pt idx="3">
                  <c:v>43000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D52-494D-8676-7BD8D15781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pyramid"/>
        <c:axId val="288950752"/>
        <c:axId val="288947616"/>
        <c:axId val="0"/>
      </c:bar3DChart>
      <c:catAx>
        <c:axId val="288950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anchor="ctr" anchorCtr="0"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8947616"/>
        <c:crosses val="autoZero"/>
        <c:auto val="1"/>
        <c:lblAlgn val="ctr"/>
        <c:lblOffset val="100"/>
        <c:noMultiLvlLbl val="0"/>
      </c:catAx>
      <c:valAx>
        <c:axId val="288947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8895075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31-45C9-85FA-D44D790501B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31-45C9-85FA-D44D790501B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31-45C9-85FA-D44D790501B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31-45C9-85FA-D44D790501B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31-45C9-85FA-D44D790501BF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31-45C9-85FA-D44D790501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8952320"/>
        <c:axId val="288948400"/>
      </c:barChart>
      <c:catAx>
        <c:axId val="2889523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88948400"/>
        <c:crosses val="autoZero"/>
        <c:auto val="1"/>
        <c:lblAlgn val="ctr"/>
        <c:lblOffset val="100"/>
        <c:noMultiLvlLbl val="0"/>
      </c:catAx>
      <c:valAx>
        <c:axId val="28894840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889523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58136949384E-2"/>
          <c:y val="1.6770622098778505E-2"/>
          <c:w val="0.83911859414373813"/>
          <c:h val="0.81388931661020925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4"/>
          <c:dLbls>
            <c:dLbl>
              <c:idx val="0"/>
              <c:layout>
                <c:manualLayout>
                  <c:x val="-5.1359605853128508E-2"/>
                  <c:y val="3.880462778913184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C26-42E3-9505-403F9A8C0601}"/>
                </c:ext>
              </c:extLst>
            </c:dLbl>
            <c:dLbl>
              <c:idx val="1"/>
              <c:layout>
                <c:manualLayout>
                  <c:x val="-1.2030718251497109E-2"/>
                  <c:y val="-3.9704609737783265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26-42E3-9505-403F9A8C0601}"/>
                </c:ext>
              </c:extLst>
            </c:dLbl>
            <c:dLbl>
              <c:idx val="2"/>
              <c:layout>
                <c:manualLayout>
                  <c:x val="-0.11489817687499594"/>
                  <c:y val="-0.11855188240152299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C26-42E3-9505-403F9A8C0601}"/>
                </c:ext>
              </c:extLst>
            </c:dLbl>
            <c:dLbl>
              <c:idx val="3"/>
              <c:layout>
                <c:manualLayout>
                  <c:x val="-2.0839289617810935E-2"/>
                  <c:y val="-0.13563662721520725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26-42E3-9505-403F9A8C0601}"/>
                </c:ext>
              </c:extLst>
            </c:dLbl>
            <c:dLbl>
              <c:idx val="4"/>
              <c:layout>
                <c:manualLayout>
                  <c:x val="-0.14688601645123397"/>
                  <c:y val="1.3417333389604562E-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C26-42E3-9505-403F9A8C0601}"/>
                </c:ext>
              </c:extLst>
            </c:dLbl>
            <c:dLbl>
              <c:idx val="5"/>
              <c:layout>
                <c:manualLayout>
                  <c:x val="-1.6015903918700761E-3"/>
                  <c:y val="-0.1952919826523199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26-42E3-9505-403F9A8C0601}"/>
                </c:ext>
              </c:extLst>
            </c:dLbl>
            <c:dLbl>
              <c:idx val="6"/>
              <c:layout>
                <c:manualLayout>
                  <c:x val="4.2029893495500036E-2"/>
                  <c:y val="-8.615152352128334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0C26-42E3-9505-403F9A8C0601}"/>
                </c:ext>
              </c:extLst>
            </c:dLbl>
            <c:dLbl>
              <c:idx val="7"/>
              <c:layout>
                <c:manualLayout>
                  <c:x val="7.6585367795671155E-2"/>
                  <c:y val="-1.3315742322013494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C26-42E3-9505-403F9A8C0601}"/>
                </c:ext>
              </c:extLst>
            </c:dLbl>
            <c:dLbl>
              <c:idx val="8"/>
              <c:layout>
                <c:manualLayout>
                  <c:x val="4.1134790391154606E-2"/>
                  <c:y val="6.5294381141689312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C26-42E3-9505-403F9A8C0601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Лист1!$A$2:$A$10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Культура, кинематография</c:v>
                </c:pt>
                <c:pt idx="6">
                  <c:v>Здравоохранение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Лист1!$B$2:$B$10</c:f>
              <c:numCache>
                <c:formatCode>#,##0.00</c:formatCode>
                <c:ptCount val="9"/>
                <c:pt idx="0">
                  <c:v>0.1277939308611028</c:v>
                </c:pt>
                <c:pt idx="1">
                  <c:v>4.1628683539393025E-3</c:v>
                </c:pt>
                <c:pt idx="2">
                  <c:v>0.12739004234292028</c:v>
                </c:pt>
                <c:pt idx="3">
                  <c:v>6.7866671124683489E-2</c:v>
                </c:pt>
                <c:pt idx="4">
                  <c:v>0.55631099715124921</c:v>
                </c:pt>
                <c:pt idx="5">
                  <c:v>7.4793466542171783E-2</c:v>
                </c:pt>
                <c:pt idx="6">
                  <c:v>1.3486585033787044E-3</c:v>
                </c:pt>
                <c:pt idx="7">
                  <c:v>3.8738496592804532E-2</c:v>
                </c:pt>
                <c:pt idx="8">
                  <c:v>1.594868527749919E-3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C26-42E3-9505-403F9A8C06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450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5/22/2020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5/22/2020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4.xml"/><Relationship Id="rId4" Type="http://schemas.openxmlformats.org/officeDocument/2006/relationships/chart" Target="../charts/char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b="1" kern="0" dirty="0" smtClean="0">
                <a:latin typeface="Times New Roman" pitchFamily="18" charset="0"/>
                <a:cs typeface="Times New Roman" pitchFamily="18" charset="0"/>
              </a:rPr>
              <a:t>к проекту решения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Совета депутатов городского округа Анадырь «Об утверждении отчёта об исполнении бюджета городского округа Анадырь за 2019 год»</a:t>
            </a: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128586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57148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2020 год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42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57451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779639"/>
              </p:ext>
            </p:extLst>
          </p:nvPr>
        </p:nvGraphicFramePr>
        <p:xfrm>
          <a:off x="35495" y="1039573"/>
          <a:ext cx="9108505" cy="58184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7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1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35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41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23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44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292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92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8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039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Рынок товаров и услуг</a:t>
                      </a:r>
                      <a:endParaRPr lang="ru-RU" sz="24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розничной торговли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1 669,80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4 124,74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3 924,51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4 165,99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4 186,82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3 885,26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4052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розничной торговли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105,36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99,00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204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Оборот общественного питания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83,20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91,41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87,26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110,61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89,89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6078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оборота общественного питания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111,57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102,00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69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платных услуг населению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2 607,24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2 594,27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2 587,14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2 626,99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2 610,90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2 660,82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2 634,62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170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 платных услуг населению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95,14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101,26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101,29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100,91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270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66" y="32012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7343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5685" y="0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753961"/>
              </p:ext>
            </p:extLst>
          </p:nvPr>
        </p:nvGraphicFramePr>
        <p:xfrm>
          <a:off x="8666" y="1071585"/>
          <a:ext cx="9135334" cy="57150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8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39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7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5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7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61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8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29179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179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699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Малое предпринимательство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213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субъектов малого и среднего предпринимательства 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0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ИП 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единиц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512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0" i="0" u="none" strike="noStrike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284">
                <a:tc gridSpan="10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</a:t>
                      </a:r>
                      <a:endParaRPr lang="ru-RU" sz="2000" b="1" i="1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75495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Инвестиции в основной капитал за счет всех источников финансирования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лет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latin typeface="Times New Roman"/>
                        </a:rPr>
                        <a:t>9 782,82</a:t>
                      </a:r>
                      <a:endParaRPr lang="ru-RU" sz="15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</a:t>
                      </a:r>
                      <a:r>
                        <a:rPr lang="ru-RU" sz="15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5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815,00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403,00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923,15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455,02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 </a:t>
                      </a:r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032,38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10507,29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9711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Индекс физического объема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 в </a:t>
                      </a:r>
                      <a:r>
                        <a:rPr lang="ru-RU" sz="16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сопост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ценах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131,40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105,00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100,50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3519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9184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3254" y="-105449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5685" y="-40545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2331148"/>
              </p:ext>
            </p:extLst>
          </p:nvPr>
        </p:nvGraphicFramePr>
        <p:xfrm>
          <a:off x="9186" y="934122"/>
          <a:ext cx="9134815" cy="578102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016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2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6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7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7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375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692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2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1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26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и расходы населения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26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15 799,30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639,07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639,07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605,69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605,69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18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665,82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18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665,82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714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Реальные располагаемые денежные доходы населения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106,82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103,80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Денежные доходы в расчете на душу населения в месяц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рублей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684,42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711,31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802,08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836,96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87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931,72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204,23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92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461,83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42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 и сбережения - всего</a:t>
                      </a:r>
                      <a:endParaRPr lang="ru-RU" sz="1600" b="1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6 981,64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810,41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598,91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893,52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585,17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958,25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609,78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3463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Средний размер назначенных месячных пенсий пенсионеров, состоящих на учете в отделениях Пенсионного фонда РФ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</a:t>
                      </a:r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26 702,22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27 502,8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968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Реальный размер назначенных пенсий</a:t>
                      </a:r>
                      <a:endParaRPr lang="ru-RU" sz="1600" b="0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предыдущему году</a:t>
                      </a:r>
                      <a:endParaRPr lang="ru-RU" sz="1400" b="0" i="1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109,93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106,60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100,00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19543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694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51176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53406" y="24991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9027961"/>
              </p:ext>
            </p:extLst>
          </p:nvPr>
        </p:nvGraphicFramePr>
        <p:xfrm>
          <a:off x="6937" y="1064560"/>
          <a:ext cx="9134984" cy="36161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7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12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2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6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27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4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5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37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23050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30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3050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Труд и </a:t>
                      </a:r>
                      <a:r>
                        <a:rPr lang="ru-RU" sz="18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занятость</a:t>
                      </a:r>
                      <a:endParaRPr lang="ru-RU" sz="18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610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занятых в экономике (среднегодовая)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108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10 309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10 269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10 449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10 397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10 611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10 533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2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 всех работников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14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587,93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15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343,15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15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343,15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309,77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16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309,77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369,91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17 </a:t>
                      </a:r>
                      <a:r>
                        <a:rPr lang="ru-RU" sz="1400" b="0" i="0" u="none" strike="noStrike" dirty="0" smtClean="0">
                          <a:latin typeface="Times New Roman"/>
                        </a:rPr>
                        <a:t>369,91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Социальные выплаты - всего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млн.руб. </a:t>
                      </a:r>
                      <a:endParaRPr lang="ru-RU" sz="14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211,37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295,92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305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безработицы</a:t>
                      </a:r>
                      <a:endParaRPr lang="ru-RU" sz="16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0,15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0,12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0,13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8216636"/>
              </p:ext>
            </p:extLst>
          </p:nvPr>
        </p:nvGraphicFramePr>
        <p:xfrm>
          <a:off x="0" y="4697720"/>
          <a:ext cx="9143998" cy="21876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8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7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74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809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59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99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68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85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402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768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Среднемесячная</a:t>
                      </a:r>
                      <a:r>
                        <a:rPr lang="ru-RU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заработная плата</a:t>
                      </a:r>
                      <a:endParaRPr lang="ru-RU" sz="16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123,97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131,24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139,51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148,58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10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пенсионеров,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состоящих на учете в Пенсионном фонде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 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3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566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3 611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3 629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3 647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7824">
                <a:tc>
                  <a:txBody>
                    <a:bodyPr/>
                    <a:lstStyle/>
                    <a:p>
                      <a:pPr algn="l" fontAlgn="t"/>
                      <a:endParaRPr lang="ru-RU" sz="16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 fontAlgn="t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них неработающие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45609" marR="0" marT="0" marB="0"/>
                </a:tc>
                <a:tc>
                  <a:txBody>
                    <a:bodyPr/>
                    <a:lstStyle/>
                    <a:p>
                      <a:pPr algn="ctr" fontAlgn="t"/>
                      <a:endParaRPr lang="ru-RU" sz="1400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t"/>
                      <a:r>
                        <a:rPr lang="ru-RU" sz="14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4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 </a:t>
                      </a:r>
                      <a:r>
                        <a:rPr lang="ru-RU" sz="1600" b="0" i="0" u="none" strike="noStrike" dirty="0" smtClean="0">
                          <a:latin typeface="Times New Roman"/>
                        </a:rPr>
                        <a:t>083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2 119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6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130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201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1911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2950" y="-1698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65381" y="47916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0185307"/>
              </p:ext>
            </p:extLst>
          </p:nvPr>
        </p:nvGraphicFramePr>
        <p:xfrm>
          <a:off x="19116" y="1087487"/>
          <a:ext cx="9124885" cy="314838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46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041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81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982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19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19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68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68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29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8534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53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5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7398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Ввод в эксплуатацию жилых домов за счет всех источников финансирования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кв. м общей площади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9,96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441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площадь жилых помещений, приходящаяся на 1 жителя  (на конец года)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кв. м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17,68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17,17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17,53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17,55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17,36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17,41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9357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42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754326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2019 год был утвержден Решением Совета депутатов городского округа Анадырь от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 декабря 2018 года № 347.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за 2019 год исполнен со следующими основными показателями: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540594"/>
              </p:ext>
            </p:extLst>
          </p:nvPr>
        </p:nvGraphicFramePr>
        <p:xfrm>
          <a:off x="539552" y="2996952"/>
          <a:ext cx="8177562" cy="3636808"/>
        </p:xfrm>
        <a:graphic>
          <a:graphicData uri="http://schemas.openxmlformats.org/drawingml/2006/table">
            <a:tbl>
              <a:tblPr/>
              <a:tblGrid>
                <a:gridCol w="27258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58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258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5557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показателя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2019 год с учетом изменений в установленном порядке (тыс.руб.)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Исполнено (тыс.руб.)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1 498 350,1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1 545 636,0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1 572 466,3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1 537 305,5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Дефицит бюджета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-74 116,2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6302"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8 330,5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215991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за 2019 год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4213949"/>
              </p:ext>
            </p:extLst>
          </p:nvPr>
        </p:nvGraphicFramePr>
        <p:xfrm>
          <a:off x="642910" y="3857628"/>
          <a:ext cx="8215370" cy="2092374"/>
        </p:xfrm>
        <a:graphic>
          <a:graphicData uri="http://schemas.openxmlformats.org/drawingml/2006/table">
            <a:tbl>
              <a:tblPr/>
              <a:tblGrid>
                <a:gridCol w="47184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6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1057">
                <a:tc gridSpan="2"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3519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Times New Roman"/>
                          <a:cs typeface="Times New Roman" panose="02020603050405020304" pitchFamily="18" charset="0"/>
                        </a:rPr>
                        <a:t>Отчетный год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6788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Налоговые и неналоговые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доходы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721 600,1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135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Безвозмездные поступления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824 035,9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875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1 545 636,0</a:t>
                      </a:r>
                      <a:endParaRPr lang="ru-RU" sz="18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200329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за 2019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4306159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effectLst/>
              </a:rPr>
              <a:t>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 бюджета городского округа Анадырь за 2019 год сложился в объеме 617 400,7 тыс.рублей. Структура налоговых доходов бюджета городского округа Анадырь за 2019 год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3974263"/>
              </p:ext>
            </p:extLst>
          </p:nvPr>
        </p:nvGraphicFramePr>
        <p:xfrm>
          <a:off x="357158" y="2714620"/>
          <a:ext cx="8286812" cy="3811980"/>
        </p:xfrm>
        <a:graphic>
          <a:graphicData uri="http://schemas.openxmlformats.org/drawingml/2006/table">
            <a:tbl>
              <a:tblPr/>
              <a:tblGrid>
                <a:gridCol w="20717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17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7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717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474 546,5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501 808,4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kumimoji="0"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105,7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98779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2 215,5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2 206,3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92 284,0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92 613,0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1 745,0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1</a:t>
                      </a:r>
                      <a:r>
                        <a:rPr lang="ru-RU" sz="1400" b="0" i="0" u="none" strike="noStrike" baseline="0" dirty="0" smtClean="0">
                          <a:latin typeface="Times New Roman"/>
                        </a:rPr>
                        <a:t> 633,7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13 944,4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15 799,1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1 952,0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400" b="0" i="0" u="none" strike="noStrike" dirty="0" smtClean="0">
                          <a:latin typeface="Times New Roman"/>
                        </a:rPr>
                        <a:t>3 340,2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171,1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586 687,0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617 400,7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105,2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 приходится на налог на доходы физических лиц, который составляет 81,3%. </a:t>
            </a:r>
          </a:p>
          <a:p>
            <a:pPr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за 2019 год составили 104 199,4 </a:t>
            </a:r>
            <a:r>
              <a:rPr lang="ru-RU" b="1" dirty="0" err="1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тыс.рублей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357298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Структура неналоговых доходов бюджета городского округа Анадырь за 2019 год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320589"/>
              </p:ext>
            </p:extLst>
          </p:nvPr>
        </p:nvGraphicFramePr>
        <p:xfrm>
          <a:off x="357158" y="2285992"/>
          <a:ext cx="8215372" cy="3626716"/>
        </p:xfrm>
        <a:graphic>
          <a:graphicData uri="http://schemas.openxmlformats.org/drawingml/2006/table">
            <a:tbl>
              <a:tblPr/>
              <a:tblGrid>
                <a:gridCol w="38576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30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732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>
                  <a:txBody>
                    <a:bodyPr/>
                    <a:lstStyle/>
                    <a:p>
                      <a:pPr algn="ctr" fontAlgn="b"/>
                      <a:r>
                        <a:rPr kumimoji="0" lang="ru-RU" sz="1600" b="1" i="0" u="none" strike="noStrike" kern="1200" dirty="0" smtClean="0">
                          <a:solidFill>
                            <a:srgbClr val="000000"/>
                          </a:solidFill>
                          <a:latin typeface="Times New Roman"/>
                          <a:ea typeface="+mn-ea"/>
                          <a:cs typeface="+mn-cs"/>
                        </a:rPr>
                        <a:t>Наименование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доходов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61 526,0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75 175,4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122,2%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225,4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-31,0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-13,8%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262,5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2 187,5%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15 303,1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19 641,1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128,3%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8 179,2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9 122,5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111,5%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63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Прочие неналоговые доходы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28,9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85 245,7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104 199,4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122,2%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2019 году составили 823 882,9</a:t>
            </a:r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тыс.рублей. Структура безвозмездных поступлений из окружного бюджета в 2019 году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4122424372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2014-2019 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516857673"/>
              </p:ext>
            </p:extLst>
          </p:nvPr>
        </p:nvGraphicFramePr>
        <p:xfrm>
          <a:off x="1142976" y="3429000"/>
          <a:ext cx="6572296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613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</a:rPr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в 2019 году стали: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algn="just">
              <a:lnSpc>
                <a:spcPct val="150000"/>
              </a:lnSpc>
            </a:pPr>
            <a:r>
              <a:rPr lang="en-US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в 2019 году по расходам составил 1 537 305,5 тыс.рублей. Информация  об объемах бюджета городского округа Анадырь по разделам классификации расходов бюджета представлена в таблице и диаграмме: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214422"/>
            <a:ext cx="914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об исполнении бюджета городского округа Анадырь за 2019 год по разделам и подразделам классификации расходов бюджета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77041"/>
              </p:ext>
            </p:extLst>
          </p:nvPr>
        </p:nvGraphicFramePr>
        <p:xfrm>
          <a:off x="428596" y="1928802"/>
          <a:ext cx="8001056" cy="4336627"/>
        </p:xfrm>
        <a:graphic>
          <a:graphicData uri="http://schemas.openxmlformats.org/drawingml/2006/table">
            <a:tbl>
              <a:tblPr/>
              <a:tblGrid>
                <a:gridCol w="29912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8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33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461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Исполнено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% исполнения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204 913,9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196 458,3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95,9%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5714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6 399,7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6 399,6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100,0%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196 292,8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195 837,4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99,8%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117 193,2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104 331,8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863 672,5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855 219,9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99,0%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116 311,9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114 980,4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98,9%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Здравоохранение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2 431,0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2 073,3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85,3%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62 244,0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59 552,9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95,7%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857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3 007,3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2 451,8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81,5%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8142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1 572 466,3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1 537 305,5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97,8%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2019 год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1428736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бюджета за 2019 год: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18175460"/>
              </p:ext>
            </p:extLst>
          </p:nvPr>
        </p:nvGraphicFramePr>
        <p:xfrm>
          <a:off x="785786" y="1857364"/>
          <a:ext cx="7929618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201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9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Бюджет городского округа Анадырь на 201</a:t>
            </a:r>
            <a:r>
              <a:rPr lang="en-US" dirty="0" smtClean="0"/>
              <a:t>9</a:t>
            </a:r>
            <a:r>
              <a:rPr lang="ru-RU" dirty="0" smtClean="0"/>
              <a:t> год сформирован на основе 9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составляет  90,0%.</a:t>
            </a:r>
          </a:p>
          <a:p>
            <a:pPr algn="just">
              <a:lnSpc>
                <a:spcPct val="150000"/>
              </a:lnSpc>
            </a:pPr>
            <a:r>
              <a:rPr lang="ru-RU" dirty="0" smtClean="0"/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Информация о бюджете городского округа Анадырь  за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201</a:t>
            </a:r>
            <a:r>
              <a:rPr lang="en-US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9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</a:rPr>
              <a:t>год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62173"/>
              </p:ext>
            </p:extLst>
          </p:nvPr>
        </p:nvGraphicFramePr>
        <p:xfrm>
          <a:off x="357158" y="1489966"/>
          <a:ext cx="8429683" cy="4967260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14441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Исполнено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% исполнения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080"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Сумма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всего (тыс. рублей)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Сумма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всего (тыс. рублей)</a:t>
                      </a:r>
                      <a:endParaRPr lang="ru-RU" sz="1000" b="0" i="0" u="none" strike="noStrike" dirty="0" smtClean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1000" b="0" i="0" u="none" strike="noStrike" dirty="0" smtClean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«Управление финансами и имуществом городского округа Анадырь на 2016-2020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51 107,4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47 845,3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93,6%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«Анадырь - безопасный город на 2018-2020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2 741,7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2 741,7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«Поддержка и развитие основных секторов экономики городского округа Анадырь на 2019-2021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40 519,3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40 519,1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«Жилье в городском округе Анадырь на 2016-2020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70 150,8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68 232,7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97,3%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«Развитие территории городского округа Анадырь на 2019-2023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212 966,3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205 730,7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96,6%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«Социальное и культурное развитие в городском округе Анадырь на 2016-2019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143 857,4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141 120,0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«Развитие образования и молодежная политика на территории городского округа Анадырь на 2016-2019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872 819,6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865 181,5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99,1%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«Охрана окружающей среды в городском округе Анадырь на 2015-2019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9 000,0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3 600,0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40,0%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rtl="0" fontAlgn="t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2018-2022 годы»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7 981,9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7 968,5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99,8%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411 144,4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382 939,5  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98,0%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/>
              <a:t>Бюджетные ассигнования бюджета городского округа Анадырь за </a:t>
            </a:r>
            <a:r>
              <a:rPr lang="ru-RU" sz="1200" b="1" dirty="0" smtClean="0"/>
              <a:t>201</a:t>
            </a:r>
            <a:r>
              <a:rPr lang="en-US" sz="1200" b="1" dirty="0" smtClean="0"/>
              <a:t>9</a:t>
            </a:r>
            <a:r>
              <a:rPr lang="ru-RU" sz="1200" b="1" dirty="0" smtClean="0"/>
              <a:t> </a:t>
            </a:r>
            <a:r>
              <a:rPr lang="ru-RU" sz="1200" b="1" dirty="0"/>
              <a:t>год, предусмотренные в рамках муниципальных программ:</a:t>
            </a:r>
            <a:endParaRPr lang="ru-RU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0337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4760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1480" y="8112"/>
            <a:ext cx="7326684" cy="89678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на 2019 год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653254" y="-71394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22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55685" y="-12980"/>
            <a:ext cx="1285884" cy="90976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0" y="872006"/>
            <a:ext cx="9159089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формировании прогноза социально-экономического развития городского округа Анадырь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учитываются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сценарные условия функционирования экономики и социальной сферы Чукотского автономного округа, а также общероссийские сценарные условия функционирования экономики и социальной сферы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Прогноз </a:t>
            </a:r>
            <a:r>
              <a:rPr lang="ru-RU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двух вариантах с учётом вероятностного воздействия внутренних и внешних политических, экономических, социальных и других факторов, а также приоритетов и основных направлений социально-экономического развития городского округа Анадырь.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Первый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умеренным (инерционным)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исходит из возможности сохранения в прогнозируемом периоде тенденций внешних и внутренних условий функционирования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42900"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Второй вариант Прогноза является </a:t>
            </a:r>
            <a:r>
              <a:rPr lang="ru-RU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основным (благоприятным) </a:t>
            </a:r>
            <a:r>
              <a:rPr lang="ru-RU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исходит из более благоприятных по сравнению с действующими внешних и внутренних условий развития экономики и социальной сферы.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554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Подготовлено </a:t>
            </a:r>
          </a:p>
          <a:p>
            <a:pPr algn="ctr"/>
            <a:r>
              <a:rPr lang="ru-RU" sz="2800" dirty="0" smtClean="0"/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86176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/>
          <p:cNvSpPr/>
          <p:nvPr/>
        </p:nvSpPr>
        <p:spPr bwMode="auto">
          <a:xfrm>
            <a:off x="7678794" y="0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1225" y="64904"/>
            <a:ext cx="1285884" cy="909763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-25540" y="1571612"/>
            <a:ext cx="9169540" cy="44579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indent="540385" algn="just">
              <a:lnSpc>
                <a:spcPct val="150000"/>
              </a:lnSpc>
              <a:spcAft>
                <a:spcPts val="600"/>
              </a:spcAft>
            </a:pPr>
            <a:r>
              <a:rPr lang="ru-RU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перспективу показатели социально-экономического развития городского округа Анадырь составлены с учётом решения намеченных задач, направленных на повышение экономической и социальной стабильности, подъёму уровня жизни населения, создание необходимых экономических условий для эффективного хозяйствования всех субъектов, расположенных на территории городского округа, благоприятного предпринимательского и инвестиционного климата, равных условий для конкуренции.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66937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-645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0775" y="6693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386173"/>
              </p:ext>
            </p:extLst>
          </p:nvPr>
        </p:nvGraphicFramePr>
        <p:xfrm>
          <a:off x="0" y="1266012"/>
          <a:ext cx="9134996" cy="55679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53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2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89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3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97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5971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33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333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077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1244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0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 год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8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83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 населения (среднегодовая) -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человек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16 318,0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16 564,0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16 546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16 703,0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16 685,0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16 870,0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latin typeface="Times New Roman"/>
                        </a:rPr>
                        <a:t>16 823,0   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30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к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году</a:t>
                      </a:r>
                      <a:endParaRPr lang="ru-RU" sz="1600" b="0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100,64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100,99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100,88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100,84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101,00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1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100,83   </a:t>
                      </a:r>
                      <a:endParaRPr lang="ru-RU" sz="1600" b="0" i="1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475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Величина прожиточного минимума в среднем на душу населения в месяц</a:t>
                      </a:r>
                      <a:endParaRPr lang="ru-RU" sz="1600" b="1" i="1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600" b="0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22 098,0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23 768,0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24 770,0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25 813,0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6068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Выпуск товаров и услуг</a:t>
                      </a:r>
                      <a:endParaRPr lang="ru-RU" sz="16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лет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17 162,93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414,09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19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600,82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087,00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134,05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109,46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134,05   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38426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59022" y="50556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73469" y="-54892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39980" y="-45377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4799800"/>
              </p:ext>
            </p:extLst>
          </p:nvPr>
        </p:nvGraphicFramePr>
        <p:xfrm>
          <a:off x="15739" y="984682"/>
          <a:ext cx="9114263" cy="58733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80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67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4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34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349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419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419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5156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34753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5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3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3127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Промышленное </a:t>
                      </a:r>
                      <a:r>
                        <a:rPr lang="ru-RU" sz="20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</a:t>
                      </a:r>
                      <a:r>
                        <a:rPr lang="ru-RU" sz="18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всего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18 438,93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414,09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19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600,82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087,01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134,05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21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109,46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latin typeface="Times New Roman"/>
                        </a:rPr>
                        <a:t>20 </a:t>
                      </a:r>
                      <a:r>
                        <a:rPr lang="ru-RU" sz="1400" b="1" i="0" u="none" strike="noStrike" dirty="0" smtClean="0">
                          <a:latin typeface="Times New Roman"/>
                        </a:rPr>
                        <a:t>134,05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826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добыча полезных ископаемых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14 479,03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943,62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218,91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421,93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675,48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421,93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675,48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обрабатывающие производства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983,10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617,56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547,65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777,85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624,31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786,66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624,31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 электроэнергия,</a:t>
                      </a:r>
                      <a:r>
                        <a:rPr lang="ru-RU" sz="1600" u="none" strike="noStrike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газ и вода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1 700,80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336,87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363,61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377,25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324,26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9071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Объем отгруженных товаров </a:t>
                      </a:r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рыболовство и рыбоводство</a:t>
                      </a:r>
                      <a:endParaRPr lang="ru-RU" sz="16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руб. в ценах 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соотв.лет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latin typeface="Times New Roman"/>
                        </a:rPr>
                        <a:t>1 276,00</a:t>
                      </a:r>
                      <a:endParaRPr lang="ru-RU" sz="14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516,04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523,62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523,62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510,00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9821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493330440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9595" y="5657671"/>
            <a:ext cx="89491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60982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24510" y="32012"/>
            <a:ext cx="7643834" cy="968096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68344" y="3691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70775" y="32012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1721354536"/>
              </p:ext>
            </p:extLst>
          </p:nvPr>
        </p:nvGraphicFramePr>
        <p:xfrm>
          <a:off x="107503" y="1076488"/>
          <a:ext cx="8949155" cy="470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113990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 bwMode="gray">
          <a:xfrm>
            <a:off x="0" y="0"/>
            <a:ext cx="7643834" cy="828675"/>
          </a:xfrm>
          <a:prstGeom prst="rect">
            <a:avLst/>
          </a:prstGeom>
          <a:ln/>
          <a:extLst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Verdana" pitchFamily="34" charset="0"/>
                <a:ea typeface="HY견고딕" pitchFamily="18" charset="-127"/>
              </a:defRPr>
            </a:lvl9pPr>
          </a:lstStyle>
          <a:p>
            <a:pPr algn="ctr"/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показатели прогноза социально-экономического развития  городского округа Анадырь за 2019 год и на период до 2022  года </a:t>
            </a:r>
          </a:p>
        </p:txBody>
      </p:sp>
      <p:sp>
        <p:nvSpPr>
          <p:cNvPr id="22" name="Овал 21"/>
          <p:cNvSpPr/>
          <p:nvPr/>
        </p:nvSpPr>
        <p:spPr bwMode="auto">
          <a:xfrm>
            <a:off x="7643834" y="-24526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46265" y="40378"/>
            <a:ext cx="1285884" cy="909763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8950031"/>
              </p:ext>
            </p:extLst>
          </p:nvPr>
        </p:nvGraphicFramePr>
        <p:xfrm>
          <a:off x="0" y="1079948"/>
          <a:ext cx="9134579" cy="58574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99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8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15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244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06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27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654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5373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929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Единица измерения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 hMerge="1"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14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31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endParaRPr lang="ru-RU" sz="1400" b="1" u="none" strike="noStrike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327">
                <a:tc gridSpan="10">
                  <a:txBody>
                    <a:bodyPr/>
                    <a:lstStyle/>
                    <a:p>
                      <a:pPr algn="ctr" fontAlgn="ctr"/>
                      <a:r>
                        <a:rPr lang="ru-RU" sz="20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Производство важнейших видов продукции в натуральном выражении </a:t>
                      </a:r>
                      <a:endParaRPr lang="ru-RU" sz="2000" b="1" i="1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Хлеб и хлебобулочные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673,86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810,22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802,20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818,32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842,31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Скот и птица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0,00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Молоко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8,50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10,63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8,69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Яйца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штук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3,56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2,98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Колбасные изделия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115,10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116,63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115,47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02950">
                <a:tc gridSpan="2"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Цельномолочная продукция (в пересчете на молоко)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542,40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545,39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540,05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556,30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545,45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125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Товарная пищевая рыбная продукция, включая консервы рыбные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тонн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latin typeface="Times New Roman"/>
                        </a:rPr>
                        <a:t>73,64</a:t>
                      </a:r>
                      <a:endParaRPr lang="ru-RU" sz="1600" b="0" i="0" u="none" strike="noStrike" dirty="0"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16,70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17,03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17,20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16,06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1477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Пиво</a:t>
                      </a:r>
                      <a:endParaRPr lang="ru-RU" sz="1600" b="0" i="0" u="none" strike="noStrike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</a:t>
                      </a:r>
                      <a:r>
                        <a:rPr lang="ru-RU" sz="1600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дкл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8,15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7,92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7,84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0750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Электроэнергия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млн. </a:t>
                      </a:r>
                      <a:r>
                        <a:rPr lang="ru-RU" sz="16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кВт. ч</a:t>
                      </a:r>
                      <a:endParaRPr lang="ru-RU" sz="1600" b="0" i="0" u="none" strike="noStrike" dirty="0">
                        <a:solidFill>
                          <a:srgbClr val="7030A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                 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80,10   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81,20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81,86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80,40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22922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0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1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7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8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9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20820</TotalTime>
  <Words>2554</Words>
  <Application>Microsoft Office PowerPoint</Application>
  <PresentationFormat>Экран (4:3)</PresentationFormat>
  <Paragraphs>826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Основные показатели прогноза социально-экономического развития  городского округа Анадырь на 2019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Марина Родькина</cp:lastModifiedBy>
  <cp:revision>1067</cp:revision>
  <dcterms:created xsi:type="dcterms:W3CDTF">2004-02-12T06:43:32Z</dcterms:created>
  <dcterms:modified xsi:type="dcterms:W3CDTF">2020-05-22T04:07:44Z</dcterms:modified>
</cp:coreProperties>
</file>