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36"/>
  </p:notesMasterIdLst>
  <p:sldIdLst>
    <p:sldId id="284" r:id="rId2"/>
    <p:sldId id="294" r:id="rId3"/>
    <p:sldId id="295" r:id="rId4"/>
    <p:sldId id="303" r:id="rId5"/>
    <p:sldId id="330" r:id="rId6"/>
    <p:sldId id="369" r:id="rId7"/>
    <p:sldId id="331" r:id="rId8"/>
    <p:sldId id="332" r:id="rId9"/>
    <p:sldId id="333" r:id="rId10"/>
    <p:sldId id="335" r:id="rId11"/>
    <p:sldId id="334" r:id="rId12"/>
    <p:sldId id="371" r:id="rId13"/>
    <p:sldId id="372" r:id="rId14"/>
    <p:sldId id="373" r:id="rId15"/>
    <p:sldId id="337" r:id="rId16"/>
    <p:sldId id="338" r:id="rId17"/>
    <p:sldId id="339" r:id="rId18"/>
    <p:sldId id="340" r:id="rId19"/>
    <p:sldId id="374" r:id="rId20"/>
    <p:sldId id="375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70" r:id="rId29"/>
    <p:sldId id="376" r:id="rId30"/>
    <p:sldId id="377" r:id="rId31"/>
    <p:sldId id="361" r:id="rId32"/>
    <p:sldId id="368" r:id="rId33"/>
    <p:sldId id="366" r:id="rId34"/>
    <p:sldId id="367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7" autoAdjust="0"/>
    <p:restoredTop sz="96980" autoAdjust="0"/>
  </p:normalViewPr>
  <p:slideViewPr>
    <p:cSldViewPr>
      <p:cViewPr varScale="1">
        <p:scale>
          <a:sx n="111" d="100"/>
          <a:sy n="111" d="100"/>
        </p:scale>
        <p:origin x="174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1)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81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1.27472257761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02-4D7F-856E-C6B99B5C30DC}"/>
                </c:ext>
              </c:extLst>
            </c:dLbl>
            <c:dLbl>
              <c:idx val="1"/>
              <c:layout>
                <c:manualLayout>
                  <c:x val="-1.419128398156079E-3"/>
                  <c:y val="-3.7178454781451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4.8127523638174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1.1439573024518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0.96050000000000002</c:v>
                </c:pt>
                <c:pt idx="1">
                  <c:v>0.89410000000000001</c:v>
                </c:pt>
                <c:pt idx="2">
                  <c:v>0.91</c:v>
                </c:pt>
                <c:pt idx="3">
                  <c:v>0.96030000000000004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E02-4D7F-856E-C6B99B5C30D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088622333617023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02-4D7F-856E-C6B99B5C30DC}"/>
                </c:ext>
              </c:extLst>
            </c:dLbl>
            <c:dLbl>
              <c:idx val="1"/>
              <c:layout>
                <c:manualLayout>
                  <c:x val="-4.2573851944680908E-3"/>
                  <c:y val="-0.10997977480092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0.124442724214994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4.6575495449436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1.0374000000000001</c:v>
                </c:pt>
                <c:pt idx="1">
                  <c:v>0.99109999999999998</c:v>
                </c:pt>
                <c:pt idx="2">
                  <c:v>1.0011000000000001</c:v>
                </c:pt>
                <c:pt idx="3">
                  <c:v>1.0062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E02-4D7F-856E-C6B99B5C30D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3860777917021216E-2"/>
                  <c:y val="-3.5951639565975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8.4488720300741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9.6662905846878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7.2966344130722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1.0364</c:v>
                </c:pt>
                <c:pt idx="1">
                  <c:v>1.0213000000000001</c:v>
                </c:pt>
                <c:pt idx="2">
                  <c:v>1.0313000000000001</c:v>
                </c:pt>
                <c:pt idx="3">
                  <c:v>1.0742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EE02-4D7F-856E-C6B99B5C30D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Водоснабжение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67E-2"/>
                  <c:y val="-4.0038335918485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3.5789854958613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E02-4D7F-856E-C6B99B5C30DC}"/>
                </c:ext>
              </c:extLst>
            </c:dLbl>
            <c:dLbl>
              <c:idx val="2"/>
              <c:layout>
                <c:manualLayout>
                  <c:x val="-1.9867797574184377E-2"/>
                  <c:y val="-3.5462888691765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E02-4D7F-856E-C6B99B5C30DC}"/>
                </c:ext>
              </c:extLst>
            </c:dLbl>
            <c:dLbl>
              <c:idx val="3"/>
              <c:layout>
                <c:manualLayout>
                  <c:x val="-5.6765135926240134E-3"/>
                  <c:y val="-1.7649596621291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1.02</c:v>
                </c:pt>
                <c:pt idx="1">
                  <c:v>1</c:v>
                </c:pt>
                <c:pt idx="2">
                  <c:v>1.002</c:v>
                </c:pt>
                <c:pt idx="3">
                  <c:v>1.002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EE02-4D7F-856E-C6B99B5C30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645696"/>
        <c:axId val="97647232"/>
      </c:lineChart>
      <c:catAx>
        <c:axId val="9764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7647232"/>
        <c:crosses val="autoZero"/>
        <c:auto val="1"/>
        <c:lblAlgn val="ctr"/>
        <c:lblOffset val="100"/>
        <c:noMultiLvlLbl val="0"/>
      </c:catAx>
      <c:valAx>
        <c:axId val="97647232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7645696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27E-2"/>
          <c:y val="0.80395582361874784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1.9345061130829812E-2"/>
                  <c:y val="9.541053080993308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15.92</c:v>
                </c:pt>
                <c:pt idx="1">
                  <c:v>0.23</c:v>
                </c:pt>
                <c:pt idx="2">
                  <c:v>8.08</c:v>
                </c:pt>
                <c:pt idx="3">
                  <c:v>7.23</c:v>
                </c:pt>
                <c:pt idx="4">
                  <c:v>2.19</c:v>
                </c:pt>
                <c:pt idx="5">
                  <c:v>61.03</c:v>
                </c:pt>
                <c:pt idx="6">
                  <c:v>2.71</c:v>
                </c:pt>
                <c:pt idx="7">
                  <c:v>0.12</c:v>
                </c:pt>
                <c:pt idx="8">
                  <c:v>2.23</c:v>
                </c:pt>
                <c:pt idx="9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69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411E-2"/>
                  <c:y val="-3.4318573644416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4D4-4029-91E6-B94DEF0D1EB7}"/>
                </c:ext>
              </c:extLst>
            </c:dLbl>
            <c:dLbl>
              <c:idx val="1"/>
              <c:layout>
                <c:manualLayout>
                  <c:x val="-3.5478209953900684E-2"/>
                  <c:y val="-7.492814173180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D4-4029-91E6-B94DEF0D1EB7}"/>
                </c:ext>
              </c:extLst>
            </c:dLbl>
            <c:dLbl>
              <c:idx val="2"/>
              <c:layout>
                <c:manualLayout>
                  <c:x val="-4.3992980342837017E-2"/>
                  <c:y val="-7.509162486523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4.3796494496987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0.96050000000000002</c:v>
                </c:pt>
                <c:pt idx="1">
                  <c:v>0.93079999999999996</c:v>
                </c:pt>
                <c:pt idx="2">
                  <c:v>0.98680000000000001</c:v>
                </c:pt>
                <c:pt idx="3">
                  <c:v>0.96150000000000002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4D4-4029-91E6-B94DEF0D1E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86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D4-4029-91E6-B94DEF0D1EB7}"/>
                </c:ext>
              </c:extLst>
            </c:dLbl>
            <c:dLbl>
              <c:idx val="1"/>
              <c:layout>
                <c:manualLayout>
                  <c:x val="-3.6897338352056781E-2"/>
                  <c:y val="-0.107283364678216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0.105567853356054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1.4218573976967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1.0374000000000001</c:v>
                </c:pt>
                <c:pt idx="1">
                  <c:v>1.0108999999999999</c:v>
                </c:pt>
                <c:pt idx="2">
                  <c:v>1.0114000000000001</c:v>
                </c:pt>
                <c:pt idx="3">
                  <c:v>1.0099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4D4-4029-91E6-B94DEF0D1EB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3.5951851881733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4D4-4029-91E6-B94DEF0D1EB7}"/>
                </c:ext>
              </c:extLst>
            </c:dLbl>
            <c:dLbl>
              <c:idx val="1"/>
              <c:layout>
                <c:manualLayout>
                  <c:x val="-2.6963439564964553E-2"/>
                  <c:y val="-4.9435601021323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3.4645473024646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1.6014977602810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1.0364</c:v>
                </c:pt>
                <c:pt idx="1">
                  <c:v>1.0213000000000001</c:v>
                </c:pt>
                <c:pt idx="2">
                  <c:v>1.1235999999999999</c:v>
                </c:pt>
                <c:pt idx="3">
                  <c:v>1.0201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4D4-4029-91E6-B94DEF0D1EB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Водоснабжение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53E-2"/>
                  <c:y val="-4.0038335918485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4D4-4029-91E6-B94DEF0D1EB7}"/>
                </c:ext>
              </c:extLst>
            </c:dLbl>
            <c:dLbl>
              <c:idx val="1"/>
              <c:layout>
                <c:manualLayout>
                  <c:x val="-1.4900792309441507E-2"/>
                  <c:y val="-2.77005184326172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accent3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63037459961303E-2"/>
                      <c:h val="3.4419781374217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5.70341696734116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4.461369784834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1.02</c:v>
                </c:pt>
                <c:pt idx="1">
                  <c:v>1.002</c:v>
                </c:pt>
                <c:pt idx="2">
                  <c:v>1.002</c:v>
                </c:pt>
                <c:pt idx="3">
                  <c:v>1.002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24D4-4029-91E6-B94DEF0D1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223936"/>
        <c:axId val="93262592"/>
      </c:lineChart>
      <c:catAx>
        <c:axId val="9322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3262592"/>
        <c:crosses val="autoZero"/>
        <c:auto val="1"/>
        <c:lblAlgn val="ctr"/>
        <c:lblOffset val="100"/>
        <c:noMultiLvlLbl val="0"/>
      </c:catAx>
      <c:valAx>
        <c:axId val="93262592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3223936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55E-2"/>
          <c:y val="0.80395582361874796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0.42835299999999998</c:v>
                </c:pt>
                <c:pt idx="1">
                  <c:v>5.9185000000000001E-2</c:v>
                </c:pt>
                <c:pt idx="2">
                  <c:v>0.51246199999999997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0.42835299999999998</c:v>
                </c:pt>
                <c:pt idx="1">
                  <c:v>5.9185000000000001E-2</c:v>
                </c:pt>
                <c:pt idx="2">
                  <c:v>0.51246199999999997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0.42835299999999998</c:v>
                </c:pt>
                <c:pt idx="1">
                  <c:v>5.9185000000000001E-2</c:v>
                </c:pt>
                <c:pt idx="2">
                  <c:v>0.51246199999999997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88368.4</c:v>
                </c:pt>
                <c:pt idx="1">
                  <c:v>851558</c:v>
                </c:pt>
                <c:pt idx="2">
                  <c:v>61092.4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Лист1!$C$2:$C$4</c:f>
              <c:numCache>
                <c:formatCode>#,##0.00</c:formatCode>
                <c:ptCount val="3"/>
                <c:pt idx="0">
                  <c:v>110009.8</c:v>
                </c:pt>
                <c:pt idx="1">
                  <c:v>822766.3</c:v>
                </c:pt>
                <c:pt idx="2">
                  <c:v>21092.400000000001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Лист1!$D$2:$D$4</c:f>
              <c:numCache>
                <c:formatCode>#,##0.00</c:formatCode>
                <c:ptCount val="3"/>
                <c:pt idx="0">
                  <c:v>81959.399999999994</c:v>
                </c:pt>
                <c:pt idx="1">
                  <c:v>810144.4</c:v>
                </c:pt>
                <c:pt idx="2">
                  <c:v>21092.400000000001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21216"/>
        <c:axId val="134522752"/>
        <c:axId val="0"/>
      </c:bar3DChart>
      <c:catAx>
        <c:axId val="134521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2752"/>
        <c:crosses val="autoZero"/>
        <c:auto val="1"/>
        <c:lblAlgn val="ctr"/>
        <c:lblOffset val="100"/>
        <c:noMultiLvlLbl val="0"/>
      </c:catAx>
      <c:valAx>
        <c:axId val="134522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121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CD-403E-91F6-233A570E4612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42-439C-AC4B-C383790A1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83520"/>
        <c:axId val="93085056"/>
      </c:barChart>
      <c:catAx>
        <c:axId val="93083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5056"/>
        <c:crosses val="autoZero"/>
        <c:auto val="1"/>
        <c:lblAlgn val="ctr"/>
        <c:lblOffset val="100"/>
        <c:noMultiLvlLbl val="0"/>
      </c:catAx>
      <c:valAx>
        <c:axId val="9308505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3520"/>
        <c:crosses val="autoZero"/>
        <c:crossBetween val="between"/>
        <c:majorUnit val="20000"/>
      </c:valAx>
    </c:plotArea>
    <c:legend>
      <c:legendPos val="r"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7.0414943759533832E-2"/>
                  <c:y val="5.05792610375430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10"/>
              <c:layout>
                <c:manualLayout>
                  <c:x val="-0.12314213055986702"/>
                  <c:y val="5.548517595677370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  <c:pt idx="10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Лист1!$B$2:$B$13</c:f>
              <c:numCache>
                <c:formatCode>#,##0.00</c:formatCode>
                <c:ptCount val="12"/>
                <c:pt idx="0">
                  <c:v>13.62</c:v>
                </c:pt>
                <c:pt idx="1">
                  <c:v>0.37</c:v>
                </c:pt>
                <c:pt idx="2">
                  <c:v>10.88</c:v>
                </c:pt>
                <c:pt idx="3">
                  <c:v>5.38</c:v>
                </c:pt>
                <c:pt idx="4">
                  <c:v>2.82</c:v>
                </c:pt>
                <c:pt idx="5">
                  <c:v>63.09</c:v>
                </c:pt>
                <c:pt idx="6">
                  <c:v>3.25</c:v>
                </c:pt>
                <c:pt idx="7">
                  <c:v>0.12</c:v>
                </c:pt>
                <c:pt idx="8">
                  <c:v>2.73</c:v>
                </c:pt>
                <c:pt idx="9" formatCode="General">
                  <c:v>0.27</c:v>
                </c:pt>
                <c:pt idx="1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  <c:pt idx="10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Лист1!$B$2:$B$13</c:f>
              <c:numCache>
                <c:formatCode>#,##0.00</c:formatCode>
                <c:ptCount val="12"/>
                <c:pt idx="0">
                  <c:v>14.47</c:v>
                </c:pt>
                <c:pt idx="1">
                  <c:v>0.37</c:v>
                </c:pt>
                <c:pt idx="2">
                  <c:v>8.6999999999999993</c:v>
                </c:pt>
                <c:pt idx="3">
                  <c:v>8.57</c:v>
                </c:pt>
                <c:pt idx="4">
                  <c:v>1.06</c:v>
                </c:pt>
                <c:pt idx="5">
                  <c:v>60.94</c:v>
                </c:pt>
                <c:pt idx="6">
                  <c:v>2.7</c:v>
                </c:pt>
                <c:pt idx="7">
                  <c:v>0.12</c:v>
                </c:pt>
                <c:pt idx="8">
                  <c:v>2.79</c:v>
                </c:pt>
                <c:pt idx="9" formatCode="General">
                  <c:v>0.27</c:v>
                </c:pt>
                <c:pt idx="1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4/1/2021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2022-2023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декабрь 2020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15680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313312" cy="90872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3406" y="24991"/>
            <a:ext cx="1139074" cy="805895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629467"/>
              </p:ext>
            </p:extLst>
          </p:nvPr>
        </p:nvGraphicFramePr>
        <p:xfrm>
          <a:off x="6940" y="828675"/>
          <a:ext cx="9106426" cy="6087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8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03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03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4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40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145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7399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</a:t>
                      </a:r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2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2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882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84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Среднесписочная численность работников организаций (без субъектов малого предпринимательства)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9 699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9 699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9 736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9 736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9 773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9 773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9 847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2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безработных, зарегистрированных в органах государственной службы занятости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88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 номинальная начисленная заработная плата работников: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крупных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средних предприятий и некоммерческих организациях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128372,70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131748,90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132223,88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134173,08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136190,60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136668,70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140276,32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68747993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муниципальных дошкольных образовательных учреждений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78300,10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80359,39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80649,10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81838,01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83068,58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83360,19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85560,63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1447755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муниципальных общеобразовательных учреждений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107750,10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110583,93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110982,60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112618,67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114312,08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114713,38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117741,44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8186168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муниципальных учреждений культуры и искусства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95827,14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98347,39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98701,95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100156,99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101663,01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102019,91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104712,90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32500813"/>
                  </a:ext>
                </a:extLst>
              </a:tr>
              <a:tr h="5988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состоящих на учете в Пенсионном фонде, всего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3495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3518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3518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3530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3530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3542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3542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42776535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неработающих пенсионеров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2051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2065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2065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2072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2072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2078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2078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329337"/>
              </p:ext>
            </p:extLst>
          </p:nvPr>
        </p:nvGraphicFramePr>
        <p:xfrm>
          <a:off x="2" y="934122"/>
          <a:ext cx="9143999" cy="57578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сфера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детей от 0 до 14 лет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3 039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3 070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3 072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3 095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3 123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3 148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3 177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41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детей от 15 до 17 лет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756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783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790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воспитанников, посещающих организаций, осуществляющие образовательную деятельность по образовательным программам дошкольного образования, присмотр и уход за детьми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1 060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1 071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1 072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1 079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1 089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1 098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1 108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учащихся в общеобразовательных учреждениях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2 037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2 058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2 059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2 074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2 093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2 110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2 129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968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обучающихся в учреждениях дополнительного образования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2 092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2 113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2 115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2 130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2 149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2 167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2 187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449978"/>
              </p:ext>
            </p:extLst>
          </p:nvPr>
        </p:nvGraphicFramePr>
        <p:xfrm>
          <a:off x="9184" y="839771"/>
          <a:ext cx="9143999" cy="59147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079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7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68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3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жилого фонда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282 900,0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284130,0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284130,0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284130,0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284130,0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287926,0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287926,0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8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м2 общей площади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1,23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1,23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3,80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3,80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14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(на конец года)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17,33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17,23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17,22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17,09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16,94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17,02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16,87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8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семей, состоящих на учете в качестве нуждающихся в жилых помещениях на конец года, всего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126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126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887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семей, получивших жилые</a:t>
                      </a:r>
                      <a:r>
                        <a:rPr lang="ru-RU" sz="15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помещения и улучшивших жилищные условия в отчетном году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7813637"/>
                  </a:ext>
                </a:extLst>
              </a:tr>
              <a:tr h="94466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детей-сирот и детей, оставшихся без попечения</a:t>
                      </a:r>
                      <a:r>
                        <a:rPr lang="ru-RU" sz="15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родителей нуждающихся в получении жилых помещений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</a:p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34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218294"/>
              </p:ext>
            </p:extLst>
          </p:nvPr>
        </p:nvGraphicFramePr>
        <p:xfrm>
          <a:off x="9184" y="839771"/>
          <a:ext cx="9143999" cy="56135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8655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5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8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422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7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детей-сирот и детей,</a:t>
                      </a:r>
                      <a:r>
                        <a:rPr lang="ru-RU" sz="15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оставшихся без попечения родителей и получивших жилые помещения в отчетном году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35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земельных участков, предоставленных для строительства жилья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гектар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6,79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6,86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6,86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6,93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6,93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7,00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7,00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5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полученных уведомлений о планируемых строительстве</a:t>
                      </a:r>
                      <a:r>
                        <a:rPr lang="ru-RU" sz="15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или реконструкции объекта индивидуального жилищного строительства 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55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многоквартирных домов, расположенных</a:t>
                      </a:r>
                      <a:r>
                        <a:rPr lang="ru-RU" sz="15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земельных участках, в отношений которых осуществлен государственный кадастровый учет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4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081536"/>
              </p:ext>
            </p:extLst>
          </p:nvPr>
        </p:nvGraphicFramePr>
        <p:xfrm>
          <a:off x="26313" y="1340768"/>
          <a:ext cx="9117687" cy="4708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5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6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957">
                  <a:extLst>
                    <a:ext uri="{9D8B030D-6E8A-4147-A177-3AD203B41FA5}">
                      <a16:colId xmlns:a16="http://schemas.microsoft.com/office/drawing/2014/main" val="2227078637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090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7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942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 городском округе утвержденного генерального плана городского округа (да/нет)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да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да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да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да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да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да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да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3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Суммарная протяженность отремонтированных инженерных сетей (текущий и капитальный ремонт), всего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9,44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11,22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11,22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13,34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13,34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15,86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15,86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теплоснабжения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1,27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1,27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1,51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1,51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1,80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1,80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0908430"/>
                  </a:ext>
                </a:extLst>
              </a:tr>
              <a:tr h="303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водоснабжения и водоотведения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2,34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2,34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2,78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2,78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3,31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3,31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19013956"/>
                  </a:ext>
                </a:extLst>
              </a:tr>
              <a:tr h="3253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электроснабжения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7,61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7,61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9,04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9,04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10,75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10,75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09748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91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2021 год и плановый период 2022 и 2023 годов был утвержден Решением Совета депутатов городского округа Анадырь от 17 декабря 2020 года № 107.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2021 год и плановый период 2022 и 2023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9810" y="712824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378255"/>
              </p:ext>
            </p:extLst>
          </p:nvPr>
        </p:nvGraphicFramePr>
        <p:xfrm>
          <a:off x="323528" y="3500438"/>
          <a:ext cx="8352928" cy="2638173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11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2021 год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2022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1 750</a:t>
                      </a:r>
                      <a:r>
                        <a:rPr kumimoji="0" lang="en-US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720,1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1 723 662,7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1 692 390,0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1 710 720,1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1 693 162,7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692 390,0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40 000,0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30 500,0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2021 год и плановый период 2022 и 2023 годов, а также плановое исполнение за 2020 год представлены 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19114"/>
              </p:ext>
            </p:extLst>
          </p:nvPr>
        </p:nvGraphicFramePr>
        <p:xfrm>
          <a:off x="303291" y="3997032"/>
          <a:ext cx="8847605" cy="224028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7200" algn="r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748 232,4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749 701,3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769 794,2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779 193,8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1 471 242,6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1 001 018,8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953 868,5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913 196,2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</a:t>
                      </a:r>
                      <a:r>
                        <a:rPr kumimoji="0" lang="ru-RU" sz="1800" b="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219 475,0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1 750 720,1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1 723 662,7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1 692 390,0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Структура доходов бюджета городского округа Анадырь на 2021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229639872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Структура доходов бюджета городского округа Анадырь на 2022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35504571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0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Структура доходов бюджета городского округа Анадырь на 2023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029272525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18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Прогноз налоговых доходов бюджета городского округа Анадырь на 2021 год сложился в объеме 667 966,3 тыс. рублей, на 2022 год – 690 480,6 тыс. рублей, на 2023 год – 700 357,0 тыс. рублей. Ожидаемая структура налоговых доходов бюджета городского округа Анадырь на 2021 год и плановый период 2022 и 2023 годов  представлена в таблице (в сравнении с 2020 годом):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147316"/>
              </p:ext>
            </p:extLst>
          </p:nvPr>
        </p:nvGraphicFramePr>
        <p:xfrm>
          <a:off x="357158" y="2714620"/>
          <a:ext cx="8286810" cy="3387064"/>
        </p:xfrm>
        <a:graphic>
          <a:graphicData uri="http://schemas.openxmlformats.org/drawingml/2006/table">
            <a:tbl>
              <a:tblPr/>
              <a:tblGrid>
                <a:gridCol w="399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119640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56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523 634,2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565 926,0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588 584,0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592 743,0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2 958,1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3 866,3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3 806,6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4 007,0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84 111,0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72 107,0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67 632,0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67 632,0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1 313,0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6 153,0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10 049,0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14 775,0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14 721,9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16 833,0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17 328,0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18 119,0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3 081,0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081,0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3 081,0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629 317,2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667 966,3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690 480,6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700 357,0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2021 году – 84,7%, в 2022 году – 85,2%, в 2023 году – 84,6%. </a:t>
            </a:r>
          </a:p>
          <a:p>
            <a:pPr algn="just"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на 2021 год прогнозируются в объеме 81 735,0 тыс. рублей, в 2022 году – в объеме 79 313,6 тыс. рублей, в 2023 году – в объеме 78 836,8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Структура неналоговых доходов бюджета городского округа Анадырь на 2021 год и плановый период 2022 и 2023 годов представлена в таблице (в сравнении с 2020 годом):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348475"/>
              </p:ext>
            </p:extLst>
          </p:nvPr>
        </p:nvGraphicFramePr>
        <p:xfrm>
          <a:off x="323528" y="2780928"/>
          <a:ext cx="8215372" cy="3097544"/>
        </p:xfrm>
        <a:graphic>
          <a:graphicData uri="http://schemas.openxmlformats.org/drawingml/2006/table">
            <a:tbl>
              <a:tblPr/>
              <a:tblGrid>
                <a:gridCol w="321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81 399,1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72 722,8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71 033,4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70 639,0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809,4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841,8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1 102,7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15 099,0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7 749,0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6 985,9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6 871,1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3 944,3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484,9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484,9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484,9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102 384,1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81 735,0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79 313,6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78 836,8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году утвержден в размере 1 001 018,8 тыс.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рублей, в 2022 году – в размере 953 868,5 тыс. рублей, в 2023 году – в размере 913 196,2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984651375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2014-2022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639749431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sz="1600" dirty="0" smtClean="0"/>
              <a:t>Приоритетами в расходовании средств бюджета городского округа Анадырь на 2021 год и плановый период 2022 и 2023 годов становятся: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/>
              <a:t>	</a:t>
            </a:r>
            <a:endParaRPr lang="ru-RU" sz="1600" dirty="0" smtClean="0"/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Бюджет городского округа Анадырь по расходам запланирован в 2021 году в объеме 1 710 720,1 тыс. рублей, в 2022 году – 1 693 162,7 тыс. рублей, в 2023 году – 1 692 390,0 тыс. рублей. Информация  об объемах бюджета городского округа Анадырь на 2021 год и плановый период 2022 и 2023 годов по разделам классификации расходов бюджета представлена в таблице и диаграмме: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Информация о расходах бюджета за 2021 год и плановый период 2022 и 2023 годов представлена в таблице (тыс. рублей) (в сравнении с 2020 годом):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799564"/>
              </p:ext>
            </p:extLst>
          </p:nvPr>
        </p:nvGraphicFramePr>
        <p:xfrm>
          <a:off x="492223" y="2253994"/>
          <a:ext cx="8143930" cy="4112504"/>
        </p:xfrm>
        <a:graphic>
          <a:graphicData uri="http://schemas.openxmlformats.org/drawingml/2006/table">
            <a:tbl>
              <a:tblPr/>
              <a:tblGrid>
                <a:gridCol w="3647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183833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18 031,6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37 104,4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241 452,3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233 047,8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244 929,0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269 477,6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1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6 818,9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6 272,8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6 207,8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3 868,8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298 212,6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186 157,1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147 307,0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136 678,3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555 040,0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92 038,2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145 141,2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122 296,8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Охрана окружающей среды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4 818,2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200601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964 103,6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1 079 367,2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1 031 825,6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1 032 822,2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150 065,4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55 582,4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45 751,9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45 791,4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1 064,1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67 339,3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46 748,1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47 280,3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37 692,7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2 348,2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2,0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371244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2 286 446,4</a:t>
                      </a:r>
                      <a:endParaRPr kumimoji="0"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1 710 720,1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1 693 162,7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1 692 390,0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2021 год 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6993332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2022 год 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658801683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период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2023 год 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772377232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10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Бюджет городского округа Анадырь на 2021 год и плановый период 2022 и 2023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составит в 2021 году - 90,3%, в 2022 году – 90,1%, в 2022 году – 90,2%.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076178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2021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 на 2016-2023 годы»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45 597,1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56 287,1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81 426,6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город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2 441,7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2 441,7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2 441,7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30 443,4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30 443,4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30 443,4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26 088,6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26 660,8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16 973,2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230 412,7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249 498,3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216 025,2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76 287,2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66 386,7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66 463,2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1 101 468,5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1 054 014,5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1 054 972,8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4 818,2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18 410,3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13 577,6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13 577,6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9 324,7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10 510,1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9 981,2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1 545 292,4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1 509 820,2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1 492 304,9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Муниципальные программы городского округа Анадырь на 2021 год и плановый период 2022 и 2023 годов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094337"/>
              </p:ext>
            </p:extLst>
          </p:nvPr>
        </p:nvGraphicFramePr>
        <p:xfrm>
          <a:off x="1" y="1842015"/>
          <a:ext cx="9144000" cy="38104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5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7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0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0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0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41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41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15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382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6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8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16 326,0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16 491,0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16 504,0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16 626,0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16 775,0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16 914,0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17 065,0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8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100,05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101,09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100,82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101,64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101,73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101,73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792">
                <a:tc gridSpan="9"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Промышленное производство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117911"/>
                  </a:ext>
                </a:extLst>
              </a:tr>
              <a:tr h="71535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всего</a:t>
                      </a:r>
                      <a:endParaRPr lang="ru-RU" sz="1600" b="1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млн.рублей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49 310,15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44</a:t>
                      </a:r>
                      <a:r>
                        <a:rPr lang="ru-RU" sz="1600" b="1" i="0" u="none" strike="noStrike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832,79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46 435,37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41 528,61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46 546,81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40 556,84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45 164,37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33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</a:t>
                      </a:r>
                      <a:r>
                        <a:rPr lang="ru-RU" sz="1600" b="1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</a:t>
                      </a:r>
                      <a:r>
                        <a:rPr lang="ru-RU" sz="1600" b="1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производства</a:t>
                      </a:r>
                      <a:endParaRPr lang="ru-RU" sz="16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пред. году</a:t>
                      </a:r>
                      <a:endParaRPr lang="ru-RU" sz="1600" b="0" i="1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97,08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90,92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94,17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92,63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100,24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97,66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97,03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881219650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595" y="5657671"/>
            <a:ext cx="894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691555581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годов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912533"/>
              </p:ext>
            </p:extLst>
          </p:nvPr>
        </p:nvGraphicFramePr>
        <p:xfrm>
          <a:off x="0" y="1079948"/>
          <a:ext cx="9134579" cy="53499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6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7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641,20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635,49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648,19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636,19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655,58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640,14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662,07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9,73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9,64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9,65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9,95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9,71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4,91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4,87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4,96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4,87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4,90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5,07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60,27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59,73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60,93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59,80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61,62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60,17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62,23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524,00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519,34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529,71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519,91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535,75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523,13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541,05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56,00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55,50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56,61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55,56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57,26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55,91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57,82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дкл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7,07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7,64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7,78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8,09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8,74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375684"/>
              </p:ext>
            </p:extLst>
          </p:nvPr>
        </p:nvGraphicFramePr>
        <p:xfrm>
          <a:off x="35496" y="1412776"/>
          <a:ext cx="9108504" cy="4694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44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9461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05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77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Протяженность автомобильных дорог общего пользования с твердым покрытием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31,50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340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Произведенный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текущий и капитальный ремонт автомобильных дорог общего пользования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2,10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0,30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0,30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0,87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0,87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5,39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5,39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77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перевезенных пассажиров наземным общественным транспортом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чел.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169,60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171,31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171,45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172,72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174,26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175,71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177,28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2021 год и на плановый период 2022 и 2023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214503"/>
              </p:ext>
            </p:extLst>
          </p:nvPr>
        </p:nvGraphicFramePr>
        <p:xfrm>
          <a:off x="8666" y="1628799"/>
          <a:ext cx="9135334" cy="3337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5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382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5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2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 и среднее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94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субъектов малого и среднего предпринимательства,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13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индивидуальных предпринимателей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544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22765</TotalTime>
  <Words>2898</Words>
  <Application>Microsoft Office PowerPoint</Application>
  <PresentationFormat>Экран (4:3)</PresentationFormat>
  <Paragraphs>906</Paragraphs>
  <Slides>34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2021 год и на период 2022 и 2023 годов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Татьяна Микитюк</cp:lastModifiedBy>
  <cp:revision>1254</cp:revision>
  <dcterms:created xsi:type="dcterms:W3CDTF">2004-02-12T06:43:32Z</dcterms:created>
  <dcterms:modified xsi:type="dcterms:W3CDTF">2021-04-01T04:14:49Z</dcterms:modified>
</cp:coreProperties>
</file>