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86" r:id="rId1"/>
  </p:sldMasterIdLst>
  <p:notesMasterIdLst>
    <p:notesMasterId r:id="rId24"/>
  </p:notesMasterIdLst>
  <p:sldIdLst>
    <p:sldId id="284" r:id="rId2"/>
    <p:sldId id="294" r:id="rId3"/>
    <p:sldId id="295" r:id="rId4"/>
    <p:sldId id="338" r:id="rId5"/>
    <p:sldId id="339" r:id="rId6"/>
    <p:sldId id="340" r:id="rId7"/>
    <p:sldId id="374" r:id="rId8"/>
    <p:sldId id="375" r:id="rId9"/>
    <p:sldId id="342" r:id="rId10"/>
    <p:sldId id="343" r:id="rId11"/>
    <p:sldId id="344" r:id="rId12"/>
    <p:sldId id="345" r:id="rId13"/>
    <p:sldId id="346" r:id="rId14"/>
    <p:sldId id="347" r:id="rId15"/>
    <p:sldId id="348" r:id="rId16"/>
    <p:sldId id="370" r:id="rId17"/>
    <p:sldId id="376" r:id="rId18"/>
    <p:sldId id="377" r:id="rId19"/>
    <p:sldId id="361" r:id="rId20"/>
    <p:sldId id="368" r:id="rId21"/>
    <p:sldId id="366" r:id="rId22"/>
    <p:sldId id="367" r:id="rId23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CC00"/>
    <a:srgbClr val="1C04AC"/>
    <a:srgbClr val="009600"/>
    <a:srgbClr val="9856B6"/>
    <a:srgbClr val="D8650E"/>
    <a:srgbClr val="F05656"/>
    <a:srgbClr val="4E31F9"/>
    <a:srgbClr val="2306D4"/>
    <a:srgbClr val="66FF99"/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514" autoAdjust="0"/>
    <p:restoredTop sz="96980" autoAdjust="0"/>
  </p:normalViewPr>
  <p:slideViewPr>
    <p:cSldViewPr>
      <p:cViewPr varScale="1">
        <p:scale>
          <a:sx n="111" d="100"/>
          <a:sy n="111" d="100"/>
        </p:scale>
        <p:origin x="1908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3958333333333361"/>
          <c:y val="9.062500000000033E-2"/>
          <c:w val="0.8291666666666665"/>
          <c:h val="0.8062500000000000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dPt>
            <c:idx val="1"/>
            <c:invertIfNegative val="0"/>
            <c:bubble3D val="0"/>
            <c:spPr>
              <a:solidFill>
                <a:srgbClr val="92D050"/>
              </a:solidFill>
            </c:spPr>
            <c:extLst>
              <c:ext xmlns:c16="http://schemas.microsoft.com/office/drawing/2014/chart" uri="{C3380CC4-5D6E-409C-BE32-E72D297353CC}">
                <c16:uniqueId val="{00000000-F001-4CB5-BB38-FFA12EEC349F}"/>
              </c:ext>
            </c:extLst>
          </c:dPt>
          <c:dPt>
            <c:idx val="2"/>
            <c:invertIfNegative val="0"/>
            <c:bubble3D val="0"/>
            <c:explosion val="7"/>
            <c:extLst>
              <c:ext xmlns:c16="http://schemas.microsoft.com/office/drawing/2014/chart" uri="{C3380CC4-5D6E-409C-BE32-E72D297353CC}">
                <c16:uniqueId val="{00000001-F001-4CB5-BB38-FFA12EEC349F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Налоговые поступления</c:v>
                </c:pt>
                <c:pt idx="1">
                  <c:v>Неналоговые поступления</c:v>
                </c:pt>
                <c:pt idx="2">
                  <c:v>Безвозмездные поступления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0.38149499999999997</c:v>
                </c:pt>
                <c:pt idx="1">
                  <c:v>4.6681E-2</c:v>
                </c:pt>
                <c:pt idx="2">
                  <c:v>0.57182299999999997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001-4CB5-BB38-FFA12EEC34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shape val="box"/>
        <c:axId val="339409112"/>
        <c:axId val="431500872"/>
        <c:axId val="0"/>
      </c:bar3DChart>
      <c:catAx>
        <c:axId val="33940911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431500872"/>
        <c:crosses val="autoZero"/>
        <c:auto val="1"/>
        <c:lblAlgn val="ctr"/>
        <c:lblOffset val="100"/>
        <c:noMultiLvlLbl val="0"/>
      </c:catAx>
      <c:valAx>
        <c:axId val="4315008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394091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3958333333333361"/>
          <c:y val="9.062500000000033E-2"/>
          <c:w val="0.8291666666666665"/>
          <c:h val="0.8062500000000000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dPt>
            <c:idx val="1"/>
            <c:invertIfNegative val="0"/>
            <c:bubble3D val="0"/>
            <c:spPr>
              <a:solidFill>
                <a:srgbClr val="92D050"/>
              </a:solidFill>
            </c:spPr>
            <c:extLst>
              <c:ext xmlns:c16="http://schemas.microsoft.com/office/drawing/2014/chart" uri="{C3380CC4-5D6E-409C-BE32-E72D297353CC}">
                <c16:uniqueId val="{00000000-F001-4CB5-BB38-FFA12EEC349F}"/>
              </c:ext>
            </c:extLst>
          </c:dPt>
          <c:dPt>
            <c:idx val="2"/>
            <c:invertIfNegative val="0"/>
            <c:bubble3D val="0"/>
            <c:explosion val="7"/>
            <c:extLst>
              <c:ext xmlns:c16="http://schemas.microsoft.com/office/drawing/2014/chart" uri="{C3380CC4-5D6E-409C-BE32-E72D297353CC}">
                <c16:uniqueId val="{00000001-F001-4CB5-BB38-FFA12EEC349F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Налоговые поступления</c:v>
                </c:pt>
                <c:pt idx="1">
                  <c:v>Неналоговые поступления</c:v>
                </c:pt>
                <c:pt idx="2">
                  <c:v>Безвозмездные поступления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0.42835299999999998</c:v>
                </c:pt>
                <c:pt idx="1">
                  <c:v>5.9185000000000001E-2</c:v>
                </c:pt>
                <c:pt idx="2">
                  <c:v>0.51246199999999997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001-4CB5-BB38-FFA12EEC34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shape val="box"/>
        <c:axId val="339409112"/>
        <c:axId val="431500872"/>
        <c:axId val="0"/>
      </c:bar3DChart>
      <c:catAx>
        <c:axId val="33940911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431500872"/>
        <c:crosses val="autoZero"/>
        <c:auto val="1"/>
        <c:lblAlgn val="ctr"/>
        <c:lblOffset val="100"/>
        <c:noMultiLvlLbl val="0"/>
      </c:catAx>
      <c:valAx>
        <c:axId val="4315008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394091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3958333333333361"/>
          <c:y val="9.062500000000033E-2"/>
          <c:w val="0.8291666666666665"/>
          <c:h val="0.8062500000000000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dPt>
            <c:idx val="1"/>
            <c:invertIfNegative val="0"/>
            <c:bubble3D val="0"/>
            <c:spPr>
              <a:solidFill>
                <a:srgbClr val="92D050"/>
              </a:solidFill>
            </c:spPr>
            <c:extLst>
              <c:ext xmlns:c16="http://schemas.microsoft.com/office/drawing/2014/chart" uri="{C3380CC4-5D6E-409C-BE32-E72D297353CC}">
                <c16:uniqueId val="{00000000-F001-4CB5-BB38-FFA12EEC349F}"/>
              </c:ext>
            </c:extLst>
          </c:dPt>
          <c:dPt>
            <c:idx val="2"/>
            <c:invertIfNegative val="0"/>
            <c:bubble3D val="0"/>
            <c:explosion val="7"/>
            <c:extLst>
              <c:ext xmlns:c16="http://schemas.microsoft.com/office/drawing/2014/chart" uri="{C3380CC4-5D6E-409C-BE32-E72D297353CC}">
                <c16:uniqueId val="{00000001-F001-4CB5-BB38-FFA12EEC349F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Налоговые поступления</c:v>
                </c:pt>
                <c:pt idx="1">
                  <c:v>Неналоговые поступления</c:v>
                </c:pt>
                <c:pt idx="2">
                  <c:v>Безвозмездные поступления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0.42835299999999998</c:v>
                </c:pt>
                <c:pt idx="1">
                  <c:v>5.9185000000000001E-2</c:v>
                </c:pt>
                <c:pt idx="2">
                  <c:v>0.51246199999999997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001-4CB5-BB38-FFA12EEC34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shape val="box"/>
        <c:axId val="339409112"/>
        <c:axId val="431500872"/>
        <c:axId val="0"/>
      </c:bar3DChart>
      <c:catAx>
        <c:axId val="33940911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431500872"/>
        <c:crosses val="autoZero"/>
        <c:auto val="1"/>
        <c:lblAlgn val="ctr"/>
        <c:lblOffset val="100"/>
        <c:noMultiLvlLbl val="0"/>
      </c:catAx>
      <c:valAx>
        <c:axId val="4315008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394091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2021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Лист1!$A$2:$A$4</c:f>
              <c:strCache>
                <c:ptCount val="3"/>
                <c:pt idx="0">
                  <c:v>Субсидии</c:v>
                </c:pt>
                <c:pt idx="1">
                  <c:v>Субвенции</c:v>
                </c:pt>
                <c:pt idx="2">
                  <c:v>Межбюджетные трансферы</c:v>
                </c:pt>
              </c:strCache>
            </c:strRef>
          </c:cat>
          <c:val>
            <c:numRef>
              <c:f>Лист1!$B$2:$B$4</c:f>
              <c:numCache>
                <c:formatCode>#,##0.00</c:formatCode>
                <c:ptCount val="3"/>
                <c:pt idx="0">
                  <c:v>88564.4</c:v>
                </c:pt>
                <c:pt idx="1">
                  <c:v>851558</c:v>
                </c:pt>
                <c:pt idx="2">
                  <c:v>61092.4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CB2-443F-9AB7-BE6244AB5F26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2022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Лист1!$A$2:$A$4</c:f>
              <c:strCache>
                <c:ptCount val="3"/>
                <c:pt idx="0">
                  <c:v>Субсидии</c:v>
                </c:pt>
                <c:pt idx="1">
                  <c:v>Субвенции</c:v>
                </c:pt>
                <c:pt idx="2">
                  <c:v>Межбюджетные трансферы</c:v>
                </c:pt>
              </c:strCache>
            </c:strRef>
          </c:cat>
          <c:val>
            <c:numRef>
              <c:f>Лист1!$C$2:$C$4</c:f>
              <c:numCache>
                <c:formatCode>#,##0.00</c:formatCode>
                <c:ptCount val="3"/>
                <c:pt idx="0">
                  <c:v>110009.8</c:v>
                </c:pt>
                <c:pt idx="1">
                  <c:v>822766.3</c:v>
                </c:pt>
                <c:pt idx="2">
                  <c:v>21092.400000000001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078-4279-8A46-50F7627E8689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2023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6.6458517195356684E-3"/>
                  <c:y val="-8.99753145439659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B078-4279-8A46-50F7627E868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Лист1!$A$2:$A$4</c:f>
              <c:strCache>
                <c:ptCount val="3"/>
                <c:pt idx="0">
                  <c:v>Субсидии</c:v>
                </c:pt>
                <c:pt idx="1">
                  <c:v>Субвенции</c:v>
                </c:pt>
                <c:pt idx="2">
                  <c:v>Межбюджетные трансферы</c:v>
                </c:pt>
              </c:strCache>
            </c:strRef>
          </c:cat>
          <c:val>
            <c:numRef>
              <c:f>Лист1!$D$2:$D$4</c:f>
              <c:numCache>
                <c:formatCode>#,##0.00</c:formatCode>
                <c:ptCount val="3"/>
                <c:pt idx="0">
                  <c:v>81959.399999999994</c:v>
                </c:pt>
                <c:pt idx="1">
                  <c:v>810144.4</c:v>
                </c:pt>
                <c:pt idx="2">
                  <c:v>21092.400000000001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078-4279-8A46-50F7627E868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34521216"/>
        <c:axId val="134522752"/>
        <c:axId val="0"/>
      </c:bar3DChart>
      <c:catAx>
        <c:axId val="13452121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34522752"/>
        <c:crosses val="autoZero"/>
        <c:auto val="1"/>
        <c:lblAlgn val="ctr"/>
        <c:lblOffset val="100"/>
        <c:noMultiLvlLbl val="0"/>
      </c:catAx>
      <c:valAx>
        <c:axId val="134522752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34521216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2014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74680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CCD-403E-91F6-233A570E461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2015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84680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CCD-403E-91F6-233A570E4612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2016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94680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CCD-403E-91F6-233A570E4612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2017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120000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CCD-403E-91F6-233A570E4612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2018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Лист1!$F$2</c:f>
              <c:numCache>
                <c:formatCode>General</c:formatCode>
                <c:ptCount val="1"/>
                <c:pt idx="0">
                  <c:v>90000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CCD-403E-91F6-233A570E4612}"/>
            </c:ext>
          </c:extLst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2019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Лист1!$G$2</c:f>
              <c:numCache>
                <c:formatCode>General</c:formatCode>
                <c:ptCount val="1"/>
                <c:pt idx="0">
                  <c:v>75000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4CCD-403E-91F6-233A570E4612}"/>
            </c:ext>
          </c:extLst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2020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Лист1!$H$2</c:f>
              <c:numCache>
                <c:formatCode>General</c:formatCode>
                <c:ptCount val="1"/>
                <c:pt idx="0">
                  <c:v>75000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CCD-403E-91F6-233A570E4612}"/>
            </c:ext>
          </c:extLst>
        </c:ser>
        <c:ser>
          <c:idx val="7"/>
          <c:order val="7"/>
          <c:tx>
            <c:strRef>
              <c:f>Лист1!$I$1</c:f>
              <c:strCache>
                <c:ptCount val="1"/>
                <c:pt idx="0">
                  <c:v>2021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Лист1!$I$2</c:f>
              <c:numCache>
                <c:formatCode>General</c:formatCode>
                <c:ptCount val="1"/>
                <c:pt idx="0">
                  <c:v>40000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4CCD-403E-91F6-233A570E4612}"/>
            </c:ext>
          </c:extLst>
        </c:ser>
        <c:ser>
          <c:idx val="8"/>
          <c:order val="8"/>
          <c:tx>
            <c:strRef>
              <c:f>Лист1!$J$1</c:f>
              <c:strCache>
                <c:ptCount val="1"/>
                <c:pt idx="0">
                  <c:v>2022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Лист1!$J$2</c:f>
              <c:numCache>
                <c:formatCode>General</c:formatCode>
                <c:ptCount val="1"/>
                <c:pt idx="0">
                  <c:v>35000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CCD-403E-91F6-233A570E4612}"/>
            </c:ext>
          </c:extLst>
        </c:ser>
        <c:ser>
          <c:idx val="9"/>
          <c:order val="9"/>
          <c:tx>
            <c:strRef>
              <c:f>Лист1!$K$1</c:f>
              <c:strCache>
                <c:ptCount val="1"/>
                <c:pt idx="0">
                  <c:v>2023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Лист1!$K$2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642-439C-AC4B-C383790A1A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3083520"/>
        <c:axId val="93085056"/>
      </c:barChart>
      <c:catAx>
        <c:axId val="9308352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93085056"/>
        <c:crosses val="autoZero"/>
        <c:auto val="1"/>
        <c:lblAlgn val="ctr"/>
        <c:lblOffset val="100"/>
        <c:noMultiLvlLbl val="0"/>
      </c:catAx>
      <c:valAx>
        <c:axId val="93085056"/>
        <c:scaling>
          <c:orientation val="minMax"/>
          <c:max val="120000"/>
        </c:scaling>
        <c:delete val="0"/>
        <c:axPos val="l"/>
        <c:majorGridlines/>
        <c:numFmt formatCode="#,##0.0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93083520"/>
        <c:crosses val="autoZero"/>
        <c:crossBetween val="between"/>
        <c:majorUnit val="20000"/>
      </c:valAx>
    </c:plotArea>
    <c:legend>
      <c:legendPos val="r"/>
      <c:layout/>
      <c:overlay val="0"/>
      <c:txPr>
        <a:bodyPr/>
        <a:lstStyle/>
        <a:p>
          <a:pPr>
            <a:defRPr sz="12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40"/>
      <c:rotY val="15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4130929212756899E-2"/>
          <c:y val="4.8611208320501691E-2"/>
          <c:w val="0.83911859414373813"/>
          <c:h val="0.8138893166102089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explosion val="11"/>
            <c:extLst>
              <c:ext xmlns:c16="http://schemas.microsoft.com/office/drawing/2014/chart" uri="{C3380CC4-5D6E-409C-BE32-E72D297353CC}">
                <c16:uniqueId val="{00000000-00F9-4790-AB20-FF7DC2FF906E}"/>
              </c:ext>
            </c:extLst>
          </c:dPt>
          <c:dPt>
            <c:idx val="2"/>
            <c:bubble3D val="0"/>
            <c:explosion val="16"/>
            <c:extLst>
              <c:ext xmlns:c16="http://schemas.microsoft.com/office/drawing/2014/chart" uri="{C3380CC4-5D6E-409C-BE32-E72D297353CC}">
                <c16:uniqueId val="{00000001-00F9-4790-AB20-FF7DC2FF906E}"/>
              </c:ext>
            </c:extLst>
          </c:dPt>
          <c:dPt>
            <c:idx val="3"/>
            <c:bubble3D val="0"/>
            <c:explosion val="7"/>
            <c:extLst>
              <c:ext xmlns:c16="http://schemas.microsoft.com/office/drawing/2014/chart" uri="{C3380CC4-5D6E-409C-BE32-E72D297353CC}">
                <c16:uniqueId val="{00000002-00F9-4790-AB20-FF7DC2FF906E}"/>
              </c:ext>
            </c:extLst>
          </c:dPt>
          <c:dPt>
            <c:idx val="5"/>
            <c:bubble3D val="0"/>
            <c:explosion val="16"/>
            <c:extLst>
              <c:ext xmlns:c16="http://schemas.microsoft.com/office/drawing/2014/chart" uri="{C3380CC4-5D6E-409C-BE32-E72D297353CC}">
                <c16:uniqueId val="{00000003-00F9-4790-AB20-FF7DC2FF906E}"/>
              </c:ext>
            </c:extLst>
          </c:dPt>
          <c:dPt>
            <c:idx val="7"/>
            <c:bubble3D val="0"/>
            <c:explosion val="14"/>
            <c:extLst>
              <c:ext xmlns:c16="http://schemas.microsoft.com/office/drawing/2014/chart" uri="{C3380CC4-5D6E-409C-BE32-E72D297353CC}">
                <c16:uniqueId val="{00000004-00F9-4790-AB20-FF7DC2FF906E}"/>
              </c:ext>
            </c:extLst>
          </c:dPt>
          <c:dLbls>
            <c:dLbl>
              <c:idx val="0"/>
              <c:layout>
                <c:manualLayout>
                  <c:x val="-0.13188249976691155"/>
                  <c:y val="-7.1254969344046589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00F9-4790-AB20-FF7DC2FF906E}"/>
                </c:ext>
              </c:extLst>
            </c:dLbl>
            <c:dLbl>
              <c:idx val="1"/>
              <c:layout>
                <c:manualLayout>
                  <c:x val="-2.9283428165463816E-2"/>
                  <c:y val="-2.7847574120216166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00F9-4790-AB20-FF7DC2FF906E}"/>
                </c:ext>
              </c:extLst>
            </c:dLbl>
            <c:dLbl>
              <c:idx val="2"/>
              <c:layout>
                <c:manualLayout>
                  <c:x val="-0.1059611323965787"/>
                  <c:y val="-6.0142404952546372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00F9-4790-AB20-FF7DC2FF906E}"/>
                </c:ext>
              </c:extLst>
            </c:dLbl>
            <c:dLbl>
              <c:idx val="3"/>
              <c:layout>
                <c:manualLayout>
                  <c:x val="-5.9273698807537224E-2"/>
                  <c:y val="-4.998302724040426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00F9-4790-AB20-FF7DC2FF906E}"/>
                </c:ext>
              </c:extLst>
            </c:dLbl>
            <c:dLbl>
              <c:idx val="4"/>
              <c:layout>
                <c:manualLayout>
                  <c:x val="-5.6863319729869048E-3"/>
                  <c:y val="-0.2131929522802990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00F9-4790-AB20-FF7DC2FF906E}"/>
                </c:ext>
              </c:extLst>
            </c:dLbl>
            <c:dLbl>
              <c:idx val="5"/>
              <c:layout>
                <c:manualLayout>
                  <c:x val="2.2514807861876013E-2"/>
                  <c:y val="-0.18236705254906374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00F9-4790-AB20-FF7DC2FF906E}"/>
                </c:ext>
              </c:extLst>
            </c:dLbl>
            <c:dLbl>
              <c:idx val="6"/>
              <c:layout>
                <c:manualLayout>
                  <c:x val="6.9288798832682533E-2"/>
                  <c:y val="-0.13048246381477646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00F9-4790-AB20-FF7DC2FF906E}"/>
                </c:ext>
              </c:extLst>
            </c:dLbl>
            <c:dLbl>
              <c:idx val="7"/>
              <c:layout>
                <c:manualLayout>
                  <c:x val="8.8979575796912236E-2"/>
                  <c:y val="-5.317919909571936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00F9-4790-AB20-FF7DC2FF906E}"/>
                </c:ext>
              </c:extLst>
            </c:dLbl>
            <c:dLbl>
              <c:idx val="8"/>
              <c:layout>
                <c:manualLayout>
                  <c:x val="7.0414943759533832E-2"/>
                  <c:y val="5.057926103754304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00F9-4790-AB20-FF7DC2FF906E}"/>
                </c:ext>
              </c:extLst>
            </c:dLbl>
            <c:dLbl>
              <c:idx val="10"/>
              <c:layout>
                <c:manualLayout>
                  <c:x val="-0.12314213055986702"/>
                  <c:y val="5.5485175956773705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B20B-488E-B99B-DC7D729F592C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Лист1!$A$2:$A$13</c:f>
              <c:strCache>
                <c:ptCount val="11"/>
                <c:pt idx="0">
                  <c:v>Общегосударственные вопросы</c:v>
                </c:pt>
                <c:pt idx="1">
                  <c:v>Национальная безопасность и правоохранительная деятельность</c:v>
                </c:pt>
                <c:pt idx="2">
                  <c:v>Национальная экономика</c:v>
                </c:pt>
                <c:pt idx="3">
                  <c:v>Жилищно-коммунальное хозяйство</c:v>
                </c:pt>
                <c:pt idx="4">
                  <c:v>Охрана окружающей среды</c:v>
                </c:pt>
                <c:pt idx="5">
                  <c:v>Образование</c:v>
                </c:pt>
                <c:pt idx="6">
                  <c:v>Культура, кинематография</c:v>
                </c:pt>
                <c:pt idx="7">
                  <c:v>Здравоохранение</c:v>
                </c:pt>
                <c:pt idx="8">
                  <c:v>Социальная политика</c:v>
                </c:pt>
                <c:pt idx="9">
                  <c:v>Физическая культура и спорт</c:v>
                </c:pt>
                <c:pt idx="10">
                  <c:v>Обслуживание государственного и муниципального долга</c:v>
                </c:pt>
              </c:strCache>
            </c:strRef>
          </c:cat>
          <c:val>
            <c:numRef>
              <c:f>Лист1!$B$2:$B$13</c:f>
              <c:numCache>
                <c:formatCode>#,##0.00</c:formatCode>
                <c:ptCount val="12"/>
                <c:pt idx="0">
                  <c:v>11.7</c:v>
                </c:pt>
                <c:pt idx="1">
                  <c:v>0.32</c:v>
                </c:pt>
                <c:pt idx="2">
                  <c:v>13.3</c:v>
                </c:pt>
                <c:pt idx="3">
                  <c:v>11.74</c:v>
                </c:pt>
                <c:pt idx="4">
                  <c:v>0.25</c:v>
                </c:pt>
                <c:pt idx="5">
                  <c:v>56.92</c:v>
                </c:pt>
                <c:pt idx="6">
                  <c:v>2.92</c:v>
                </c:pt>
                <c:pt idx="7">
                  <c:v>0.11</c:v>
                </c:pt>
                <c:pt idx="8">
                  <c:v>2.46</c:v>
                </c:pt>
                <c:pt idx="9" formatCode="General">
                  <c:v>0.24</c:v>
                </c:pt>
                <c:pt idx="10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00F9-4790-AB20-FF7DC2FF90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40"/>
      <c:rotY val="15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4130929212756899E-2"/>
          <c:y val="4.8611208320501691E-2"/>
          <c:w val="0.83911859414373813"/>
          <c:h val="0.8138893166102089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explosion val="11"/>
            <c:extLst>
              <c:ext xmlns:c16="http://schemas.microsoft.com/office/drawing/2014/chart" uri="{C3380CC4-5D6E-409C-BE32-E72D297353CC}">
                <c16:uniqueId val="{00000000-00F9-4790-AB20-FF7DC2FF906E}"/>
              </c:ext>
            </c:extLst>
          </c:dPt>
          <c:dPt>
            <c:idx val="2"/>
            <c:bubble3D val="0"/>
            <c:explosion val="16"/>
            <c:extLst>
              <c:ext xmlns:c16="http://schemas.microsoft.com/office/drawing/2014/chart" uri="{C3380CC4-5D6E-409C-BE32-E72D297353CC}">
                <c16:uniqueId val="{00000001-00F9-4790-AB20-FF7DC2FF906E}"/>
              </c:ext>
            </c:extLst>
          </c:dPt>
          <c:dPt>
            <c:idx val="3"/>
            <c:bubble3D val="0"/>
            <c:explosion val="7"/>
            <c:extLst>
              <c:ext xmlns:c16="http://schemas.microsoft.com/office/drawing/2014/chart" uri="{C3380CC4-5D6E-409C-BE32-E72D297353CC}">
                <c16:uniqueId val="{00000002-00F9-4790-AB20-FF7DC2FF906E}"/>
              </c:ext>
            </c:extLst>
          </c:dPt>
          <c:dPt>
            <c:idx val="5"/>
            <c:bubble3D val="0"/>
            <c:explosion val="16"/>
            <c:extLst>
              <c:ext xmlns:c16="http://schemas.microsoft.com/office/drawing/2014/chart" uri="{C3380CC4-5D6E-409C-BE32-E72D297353CC}">
                <c16:uniqueId val="{00000003-00F9-4790-AB20-FF7DC2FF906E}"/>
              </c:ext>
            </c:extLst>
          </c:dPt>
          <c:dPt>
            <c:idx val="7"/>
            <c:bubble3D val="0"/>
            <c:explosion val="14"/>
            <c:extLst>
              <c:ext xmlns:c16="http://schemas.microsoft.com/office/drawing/2014/chart" uri="{C3380CC4-5D6E-409C-BE32-E72D297353CC}">
                <c16:uniqueId val="{00000004-00F9-4790-AB20-FF7DC2FF906E}"/>
              </c:ext>
            </c:extLst>
          </c:dPt>
          <c:dLbls>
            <c:dLbl>
              <c:idx val="0"/>
              <c:layout>
                <c:manualLayout>
                  <c:x val="-0.13188249976691155"/>
                  <c:y val="-7.1254969344046589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0F9-4790-AB20-FF7DC2FF906E}"/>
                </c:ext>
              </c:extLst>
            </c:dLbl>
            <c:dLbl>
              <c:idx val="1"/>
              <c:layout>
                <c:manualLayout>
                  <c:x val="-2.9283428165463816E-2"/>
                  <c:y val="-2.7847574120216166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0F9-4790-AB20-FF7DC2FF906E}"/>
                </c:ext>
              </c:extLst>
            </c:dLbl>
            <c:dLbl>
              <c:idx val="2"/>
              <c:layout>
                <c:manualLayout>
                  <c:x val="-0.1059611323965787"/>
                  <c:y val="-6.0142404952546372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0F9-4790-AB20-FF7DC2FF906E}"/>
                </c:ext>
              </c:extLst>
            </c:dLbl>
            <c:dLbl>
              <c:idx val="3"/>
              <c:layout>
                <c:manualLayout>
                  <c:x val="-5.9273698807537224E-2"/>
                  <c:y val="-4.998302724040426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0F9-4790-AB20-FF7DC2FF906E}"/>
                </c:ext>
              </c:extLst>
            </c:dLbl>
            <c:dLbl>
              <c:idx val="4"/>
              <c:layout>
                <c:manualLayout>
                  <c:x val="-5.6863319729869048E-3"/>
                  <c:y val="-0.2131929522802990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00F9-4790-AB20-FF7DC2FF906E}"/>
                </c:ext>
              </c:extLst>
            </c:dLbl>
            <c:dLbl>
              <c:idx val="5"/>
              <c:layout>
                <c:manualLayout>
                  <c:x val="2.2514807861876013E-2"/>
                  <c:y val="-0.18236705254906374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0F9-4790-AB20-FF7DC2FF906E}"/>
                </c:ext>
              </c:extLst>
            </c:dLbl>
            <c:dLbl>
              <c:idx val="6"/>
              <c:layout>
                <c:manualLayout>
                  <c:x val="6.9288798832682533E-2"/>
                  <c:y val="-0.13048246381477646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0F9-4790-AB20-FF7DC2FF906E}"/>
                </c:ext>
              </c:extLst>
            </c:dLbl>
            <c:dLbl>
              <c:idx val="7"/>
              <c:layout>
                <c:manualLayout>
                  <c:x val="8.8979575796912236E-2"/>
                  <c:y val="-5.317919909571936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0F9-4790-AB20-FF7DC2FF906E}"/>
                </c:ext>
              </c:extLst>
            </c:dLbl>
            <c:dLbl>
              <c:idx val="8"/>
              <c:layout>
                <c:manualLayout>
                  <c:x val="8.3462762731833159E-2"/>
                  <c:y val="3.9468227693944299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00F9-4790-AB20-FF7DC2FF906E}"/>
                </c:ext>
              </c:extLst>
            </c:dLbl>
            <c:dLbl>
              <c:idx val="9"/>
              <c:layout>
                <c:manualLayout>
                  <c:x val="0.18116325158840502"/>
                  <c:y val="0.10266026134550239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E6B-4A5B-9018-1BC0D08B92D2}"/>
                </c:ext>
              </c:extLst>
            </c:dLbl>
            <c:dLbl>
              <c:idx val="10"/>
              <c:layout>
                <c:manualLayout>
                  <c:x val="-9.5415515243731069E-2"/>
                  <c:y val="2.1417829096559253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20B-488E-B99B-DC7D729F592C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Лист1!$A$2:$A$13</c:f>
              <c:strCache>
                <c:ptCount val="11"/>
                <c:pt idx="0">
                  <c:v>Общегосударственные вопросы</c:v>
                </c:pt>
                <c:pt idx="1">
                  <c:v>Национальная безопасность и правоохранительная деятельность</c:v>
                </c:pt>
                <c:pt idx="2">
                  <c:v>Национальная экономика</c:v>
                </c:pt>
                <c:pt idx="3">
                  <c:v>Жилищно-коммунальное хозяйство</c:v>
                </c:pt>
                <c:pt idx="4">
                  <c:v>Условно утвержденные</c:v>
                </c:pt>
                <c:pt idx="5">
                  <c:v>Образование</c:v>
                </c:pt>
                <c:pt idx="6">
                  <c:v>Культура, кинематография</c:v>
                </c:pt>
                <c:pt idx="7">
                  <c:v>Здравоохранение</c:v>
                </c:pt>
                <c:pt idx="8">
                  <c:v>Социальная политика</c:v>
                </c:pt>
                <c:pt idx="9">
                  <c:v>Физическая культура и спорт</c:v>
                </c:pt>
                <c:pt idx="10">
                  <c:v>Обслуживание государственного и муниципального долга</c:v>
                </c:pt>
              </c:strCache>
            </c:strRef>
          </c:cat>
          <c:val>
            <c:numRef>
              <c:f>Лист1!$B$2:$B$13</c:f>
              <c:numCache>
                <c:formatCode>#,##0.00</c:formatCode>
                <c:ptCount val="12"/>
                <c:pt idx="0">
                  <c:v>14.47</c:v>
                </c:pt>
                <c:pt idx="1">
                  <c:v>0.37</c:v>
                </c:pt>
                <c:pt idx="2">
                  <c:v>8.6999999999999993</c:v>
                </c:pt>
                <c:pt idx="3">
                  <c:v>8.57</c:v>
                </c:pt>
                <c:pt idx="4">
                  <c:v>1.06</c:v>
                </c:pt>
                <c:pt idx="5">
                  <c:v>60.94</c:v>
                </c:pt>
                <c:pt idx="6">
                  <c:v>2.7</c:v>
                </c:pt>
                <c:pt idx="7">
                  <c:v>0.12</c:v>
                </c:pt>
                <c:pt idx="8">
                  <c:v>2.79</c:v>
                </c:pt>
                <c:pt idx="9" formatCode="General">
                  <c:v>0.27</c:v>
                </c:pt>
                <c:pt idx="10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00F9-4790-AB20-FF7DC2FF90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40"/>
      <c:rotY val="15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4130929212756899E-2"/>
          <c:y val="4.8611208320501691E-2"/>
          <c:w val="0.83911859414373813"/>
          <c:h val="0.8138893166102089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explosion val="11"/>
            <c:extLst>
              <c:ext xmlns:c16="http://schemas.microsoft.com/office/drawing/2014/chart" uri="{C3380CC4-5D6E-409C-BE32-E72D297353CC}">
                <c16:uniqueId val="{00000000-00F9-4790-AB20-FF7DC2FF906E}"/>
              </c:ext>
            </c:extLst>
          </c:dPt>
          <c:dPt>
            <c:idx val="2"/>
            <c:bubble3D val="0"/>
            <c:explosion val="16"/>
            <c:extLst>
              <c:ext xmlns:c16="http://schemas.microsoft.com/office/drawing/2014/chart" uri="{C3380CC4-5D6E-409C-BE32-E72D297353CC}">
                <c16:uniqueId val="{00000001-00F9-4790-AB20-FF7DC2FF906E}"/>
              </c:ext>
            </c:extLst>
          </c:dPt>
          <c:dPt>
            <c:idx val="3"/>
            <c:bubble3D val="0"/>
            <c:explosion val="7"/>
            <c:extLst>
              <c:ext xmlns:c16="http://schemas.microsoft.com/office/drawing/2014/chart" uri="{C3380CC4-5D6E-409C-BE32-E72D297353CC}">
                <c16:uniqueId val="{00000002-00F9-4790-AB20-FF7DC2FF906E}"/>
              </c:ext>
            </c:extLst>
          </c:dPt>
          <c:dPt>
            <c:idx val="5"/>
            <c:bubble3D val="0"/>
            <c:explosion val="16"/>
            <c:extLst>
              <c:ext xmlns:c16="http://schemas.microsoft.com/office/drawing/2014/chart" uri="{C3380CC4-5D6E-409C-BE32-E72D297353CC}">
                <c16:uniqueId val="{00000003-00F9-4790-AB20-FF7DC2FF906E}"/>
              </c:ext>
            </c:extLst>
          </c:dPt>
          <c:dPt>
            <c:idx val="7"/>
            <c:bubble3D val="0"/>
            <c:explosion val="14"/>
            <c:extLst>
              <c:ext xmlns:c16="http://schemas.microsoft.com/office/drawing/2014/chart" uri="{C3380CC4-5D6E-409C-BE32-E72D297353CC}">
                <c16:uniqueId val="{00000004-00F9-4790-AB20-FF7DC2FF906E}"/>
              </c:ext>
            </c:extLst>
          </c:dPt>
          <c:dLbls>
            <c:dLbl>
              <c:idx val="0"/>
              <c:layout>
                <c:manualLayout>
                  <c:x val="-1.9345061130829812E-2"/>
                  <c:y val="9.5410530809933083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0F9-4790-AB20-FF7DC2FF906E}"/>
                </c:ext>
              </c:extLst>
            </c:dLbl>
            <c:dLbl>
              <c:idx val="1"/>
              <c:layout>
                <c:manualLayout>
                  <c:x val="-2.9283428165463816E-2"/>
                  <c:y val="-2.7847574120216166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0F9-4790-AB20-FF7DC2FF906E}"/>
                </c:ext>
              </c:extLst>
            </c:dLbl>
            <c:dLbl>
              <c:idx val="2"/>
              <c:layout>
                <c:manualLayout>
                  <c:x val="-0.1059611323965787"/>
                  <c:y val="-6.0142404952546372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0F9-4790-AB20-FF7DC2FF906E}"/>
                </c:ext>
              </c:extLst>
            </c:dLbl>
            <c:dLbl>
              <c:idx val="3"/>
              <c:layout>
                <c:manualLayout>
                  <c:x val="-5.9273698807537224E-2"/>
                  <c:y val="-4.998302724040426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0F9-4790-AB20-FF7DC2FF906E}"/>
                </c:ext>
              </c:extLst>
            </c:dLbl>
            <c:dLbl>
              <c:idx val="4"/>
              <c:layout>
                <c:manualLayout>
                  <c:x val="-5.6863319729869048E-3"/>
                  <c:y val="-0.2131929522802990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00F9-4790-AB20-FF7DC2FF906E}"/>
                </c:ext>
              </c:extLst>
            </c:dLbl>
            <c:dLbl>
              <c:idx val="5"/>
              <c:layout>
                <c:manualLayout>
                  <c:x val="2.2514807861876013E-2"/>
                  <c:y val="-0.18236705254906374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0F9-4790-AB20-FF7DC2FF906E}"/>
                </c:ext>
              </c:extLst>
            </c:dLbl>
            <c:dLbl>
              <c:idx val="6"/>
              <c:layout>
                <c:manualLayout>
                  <c:x val="6.9288798832682533E-2"/>
                  <c:y val="-0.13048246381477646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0F9-4790-AB20-FF7DC2FF906E}"/>
                </c:ext>
              </c:extLst>
            </c:dLbl>
            <c:dLbl>
              <c:idx val="7"/>
              <c:layout>
                <c:manualLayout>
                  <c:x val="8.8979575796912236E-2"/>
                  <c:y val="-5.317919909571936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0F9-4790-AB20-FF7DC2FF906E}"/>
                </c:ext>
              </c:extLst>
            </c:dLbl>
            <c:dLbl>
              <c:idx val="8"/>
              <c:layout>
                <c:manualLayout>
                  <c:x val="8.3462762731833159E-2"/>
                  <c:y val="3.9468227693944299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00F9-4790-AB20-FF7DC2FF906E}"/>
                </c:ext>
              </c:extLst>
            </c:dLbl>
            <c:dLbl>
              <c:idx val="9"/>
              <c:layout>
                <c:manualLayout>
                  <c:x val="0.18116325158840502"/>
                  <c:y val="0.10266026134550239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E6B-4A5B-9018-1BC0D08B92D2}"/>
                </c:ext>
              </c:extLst>
            </c:dLbl>
            <c:dLbl>
              <c:idx val="10"/>
              <c:layout>
                <c:manualLayout>
                  <c:x val="-9.5415515243731069E-2"/>
                  <c:y val="2.1417829096559253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20B-488E-B99B-DC7D729F592C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Лист1!$A$2:$A$12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безопасность и правоохранительная деятельность</c:v>
                </c:pt>
                <c:pt idx="2">
                  <c:v>Национальная экономика</c:v>
                </c:pt>
                <c:pt idx="3">
                  <c:v>Жилищно-коммунальное хозяйство</c:v>
                </c:pt>
                <c:pt idx="4">
                  <c:v>Условно утвержденные</c:v>
                </c:pt>
                <c:pt idx="5">
                  <c:v>Образование</c:v>
                </c:pt>
                <c:pt idx="6">
                  <c:v>Культура, кинематография</c:v>
                </c:pt>
                <c:pt idx="7">
                  <c:v>Здравоохранение</c:v>
                </c:pt>
                <c:pt idx="8">
                  <c:v>Социальная политика</c:v>
                </c:pt>
                <c:pt idx="9">
                  <c:v>Физическая культура и спорт</c:v>
                </c:pt>
              </c:strCache>
            </c:strRef>
          </c:cat>
          <c:val>
            <c:numRef>
              <c:f>Лист1!$B$2:$B$12</c:f>
              <c:numCache>
                <c:formatCode>#,##0.00</c:formatCode>
                <c:ptCount val="11"/>
                <c:pt idx="0">
                  <c:v>15.92</c:v>
                </c:pt>
                <c:pt idx="1">
                  <c:v>0.23</c:v>
                </c:pt>
                <c:pt idx="2">
                  <c:v>8.08</c:v>
                </c:pt>
                <c:pt idx="3">
                  <c:v>7.23</c:v>
                </c:pt>
                <c:pt idx="4">
                  <c:v>2.19</c:v>
                </c:pt>
                <c:pt idx="5">
                  <c:v>61.03</c:v>
                </c:pt>
                <c:pt idx="6">
                  <c:v>2.71</c:v>
                </c:pt>
                <c:pt idx="7">
                  <c:v>0.12</c:v>
                </c:pt>
                <c:pt idx="8">
                  <c:v>2.23</c:v>
                </c:pt>
                <c:pt idx="9">
                  <c:v>0.27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00F9-4790-AB20-FF7DC2FF90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E26476-71DF-424A-A447-09D0D8D120DB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E30734-46D2-4082-A789-90C7BADBE8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75221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E30734-46D2-4082-A789-90C7BADBE880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68935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4/2/2021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4/2/2021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4/2/2021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4/2/2021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4/2/2021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4/2/2021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4/2/2021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4/2/2021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4/2/2021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4/2/2021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4/2/2021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CB97365-EBCA-4027-87D5-99FC1D4DF0BB}" type="datetimeFigureOut">
              <a:rPr lang="en-US" smtClean="0"/>
              <a:pPr/>
              <a:t>4/2/2021</a:t>
            </a:fld>
            <a:endParaRPr lang="en-US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kumimoji="0" lang="en-US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1">
                  <a:shade val="50000"/>
                </a:schemeClr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</p:sldLayoutIdLst>
  <p:transition spd="slow">
    <p:split orient="vert"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06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 bwMode="gray">
          <a:xfrm>
            <a:off x="0" y="3071810"/>
            <a:ext cx="9144000" cy="946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1" hangingPunct="1"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 решению Совета депутатов городского округа Анадырь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 бюджете городского округа Анадырь на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2021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год и плановый период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2022-2023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годов» (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 учетом изменений согласно Решения Совета депутатов городского округа Анадырь от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11 февраля 2021 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года №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120)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 eaLnBrk="1" hangingPunct="1">
              <a:defRPr/>
            </a:pPr>
            <a:endParaRPr lang="ru-RU" sz="1600" b="1" kern="0" dirty="0" smtClean="0">
              <a:solidFill>
                <a:schemeClr val="tx1">
                  <a:lumMod val="95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БЮДЖЕТ ДЛЯ ГРАЖДАН</a:t>
            </a:r>
            <a:endParaRPr kumimoji="0" lang="ru-RU" sz="36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  <p:pic>
        <p:nvPicPr>
          <p:cNvPr id="1027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86116" y="928670"/>
            <a:ext cx="2221393" cy="1571636"/>
          </a:xfrm>
          <a:prstGeom prst="rect">
            <a:avLst/>
          </a:prstGeom>
          <a:noFill/>
        </p:spPr>
      </p:pic>
      <p:sp>
        <p:nvSpPr>
          <p:cNvPr id="20" name="Прямоугольник 19"/>
          <p:cNvSpPr/>
          <p:nvPr/>
        </p:nvSpPr>
        <p:spPr>
          <a:xfrm>
            <a:off x="0" y="285728"/>
            <a:ext cx="91440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Городской округ Анадырь</a:t>
            </a:r>
            <a:endParaRPr lang="ru-RU" sz="36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pic>
        <p:nvPicPr>
          <p:cNvPr id="1033" name="Picture 9" descr="C:\Users\Олег\Desktop\бюджет\jupVXyFd5D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75209" y="4238079"/>
            <a:ext cx="2643206" cy="2304545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286116" y="6488668"/>
            <a:ext cx="3071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февраль 2021 года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2021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годов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643050"/>
            <a:ext cx="91440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ru-RU" dirty="0" smtClean="0"/>
              <a:t>Наибольший удельный вес в структуре налоговых доходов, как и ранее, ожидается от поступлений налога на доходы физических лиц, который составит в 2021 году – 84,7%, в 2022 году – 85,2%, в 2023 году – 84,6%. </a:t>
            </a:r>
          </a:p>
          <a:p>
            <a:pPr algn="just">
              <a:lnSpc>
                <a:spcPct val="200000"/>
              </a:lnSpc>
            </a:pPr>
            <a:r>
              <a:rPr lang="ru-RU" b="1" dirty="0" smtClean="0"/>
              <a:t>Неналоговые доходы бюджета городского округа Анадырь на 2021 год прогнозируются в объеме 81 735,0 тыс. рублей, в 2022 году – в объеме 79 313,6 тыс. рублей, в 2023 году – в объеме 78 836,8 тыс. рублей. 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2021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годов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665014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Структура неналоговых доходов бюджета городского округа Анадырь на 2021 год и плановый период 2022 и 2023 годов представлена в таблице (в сравнении с 2020 годом):</a:t>
            </a:r>
          </a:p>
          <a:p>
            <a:pPr algn="ctr"/>
            <a:endParaRPr lang="ru-RU" dirty="0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5510148"/>
              </p:ext>
            </p:extLst>
          </p:nvPr>
        </p:nvGraphicFramePr>
        <p:xfrm>
          <a:off x="323528" y="2780928"/>
          <a:ext cx="8280920" cy="3096768"/>
        </p:xfrm>
        <a:graphic>
          <a:graphicData uri="http://schemas.openxmlformats.org/drawingml/2006/table">
            <a:tbl>
              <a:tblPr/>
              <a:tblGrid>
                <a:gridCol w="37577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05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00513">
                  <a:extLst>
                    <a:ext uri="{9D8B030D-6E8A-4147-A177-3AD203B41FA5}">
                      <a16:colId xmlns:a16="http://schemas.microsoft.com/office/drawing/2014/main" val="644894492"/>
                    </a:ext>
                  </a:extLst>
                </a:gridCol>
                <a:gridCol w="13221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20894"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Наименование доходов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2021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2022 год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2023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089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Утверждено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4103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использования имущества, находящегося в государственной и муниципальной собственности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72 722,8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71 033,4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70 639,0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417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Платежи при пользовании природными ресурсами 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778,3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809,4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841,8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987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оказания платных услуг (работ) и компенсации затрат государства 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-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-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987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продажи материальных и нематериальных активов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7 749,0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6 985,9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6 871,1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5641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Штрафы, санкции, возмещение ущерба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484,9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484,9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484,9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0894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Итого неналоговых доходов: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81 735,0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79 313,6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78 836,8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2021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годов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500174"/>
            <a:ext cx="900115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Объем безвозмездных поступлений из окружного бюджета в 20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 году утвержден в размере 1 001 214,8 тыс.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рублей, в 2022 году – в размере 953 868,5 тыс. рублей, в 2023 году – в размере 913 196,2 тыс. рублей. Ожидаемая структура безвозмездных поступлений из окружного бюджета представлена в диаграмме: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981773731"/>
              </p:ext>
            </p:extLst>
          </p:nvPr>
        </p:nvGraphicFramePr>
        <p:xfrm>
          <a:off x="714348" y="3143248"/>
          <a:ext cx="7643866" cy="32464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2021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годов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500174"/>
            <a:ext cx="91440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smtClean="0"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Долговые обязательства городского округа Анадырь состоят из обязательств по бюджетным кредитам, полученным из окружного бюджета.</a:t>
            </a:r>
          </a:p>
          <a:p>
            <a:pPr algn="just">
              <a:lnSpc>
                <a:spcPct val="15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Динамика изменения объема долговых обязательств городского округа Анадырь за 2014-2022 годы представлена в диаграмме:</a:t>
            </a:r>
          </a:p>
          <a:p>
            <a:pPr algn="just"/>
            <a:endParaRPr lang="ru-RU" dirty="0" smtClean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266015553"/>
              </p:ext>
            </p:extLst>
          </p:nvPr>
        </p:nvGraphicFramePr>
        <p:xfrm>
          <a:off x="1002380" y="3573016"/>
          <a:ext cx="6665964" cy="30327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2021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годов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4283" y="1571612"/>
            <a:ext cx="8786873" cy="5309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 smtClean="0"/>
              <a:t>	</a:t>
            </a:r>
            <a:r>
              <a:rPr lang="ru-RU" sz="1600" dirty="0" smtClean="0"/>
              <a:t>Приоритетами в расходовании средств бюджета городского округа Анадырь на 2021 год и плановый период 2022 и 2023 годов становятся:</a:t>
            </a:r>
          </a:p>
          <a:p>
            <a:pPr>
              <a:lnSpc>
                <a:spcPct val="150000"/>
              </a:lnSpc>
            </a:pPr>
            <a:r>
              <a:rPr lang="ru-RU" sz="1600" dirty="0" smtClean="0"/>
              <a:t>1) обеспечение своевременности и полноты выплаты заработной платы работникам бюджетной сферы;</a:t>
            </a:r>
          </a:p>
          <a:p>
            <a:pPr>
              <a:lnSpc>
                <a:spcPct val="150000"/>
              </a:lnSpc>
            </a:pPr>
            <a:r>
              <a:rPr lang="ru-RU" sz="1600" dirty="0" smtClean="0"/>
              <a:t>2) недопущение кредиторской задолженности по заработной плате и социальным выплатам;</a:t>
            </a:r>
          </a:p>
          <a:p>
            <a:pPr>
              <a:lnSpc>
                <a:spcPct val="150000"/>
              </a:lnSpc>
            </a:pPr>
            <a:r>
              <a:rPr lang="ru-RU" sz="1600" dirty="0" smtClean="0"/>
              <a:t>3) снижение долговой нагрузки городского округа Анадырь.</a:t>
            </a:r>
          </a:p>
          <a:p>
            <a:pPr algn="just">
              <a:lnSpc>
                <a:spcPct val="150000"/>
              </a:lnSpc>
            </a:pPr>
            <a:r>
              <a:rPr lang="en-US" sz="1600" dirty="0" smtClean="0"/>
              <a:t>	</a:t>
            </a:r>
            <a:endParaRPr lang="ru-RU" sz="1600" dirty="0" smtClean="0"/>
          </a:p>
          <a:p>
            <a:pPr algn="just">
              <a:lnSpc>
                <a:spcPct val="150000"/>
              </a:lnSpc>
            </a:pPr>
            <a:r>
              <a:rPr lang="ru-RU" sz="1600" dirty="0" smtClean="0"/>
              <a:t>Бюджет городского округа Анадырь по расходам запланирован в 2021 году в объеме 1 907 958,2 тыс. рублей, в 2022 году – 1 693 162,7 тыс. рублей, в 2023 году – 1 692 390,0 тыс. рублей. Информация  об объемах бюджета городского округа Анадырь на 2021 год и плановый период 2022 и 2023 годов по разделам классификации расходов бюджета представлена в таблице и диаграмме: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571480"/>
            <a:ext cx="7072362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2021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годов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084" y="1510199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Информация о расходах бюджета за 2021 год и плановый период 2022 и 2023 годов представлена в таблице (тыс. рублей) (в сравнении с 2020 годом):</a:t>
            </a:r>
            <a:endParaRPr lang="ru-RU" sz="1400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0483009"/>
              </p:ext>
            </p:extLst>
          </p:nvPr>
        </p:nvGraphicFramePr>
        <p:xfrm>
          <a:off x="492222" y="2253995"/>
          <a:ext cx="8184234" cy="4199341"/>
        </p:xfrm>
        <a:graphic>
          <a:graphicData uri="http://schemas.openxmlformats.org/drawingml/2006/table">
            <a:tbl>
              <a:tblPr/>
              <a:tblGrid>
                <a:gridCol w="43142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23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77488">
                  <a:extLst>
                    <a:ext uri="{9D8B030D-6E8A-4147-A177-3AD203B41FA5}">
                      <a16:colId xmlns:a16="http://schemas.microsoft.com/office/drawing/2014/main" val="789784544"/>
                    </a:ext>
                  </a:extLst>
                </a:gridCol>
                <a:gridCol w="1400152">
                  <a:extLst>
                    <a:ext uri="{9D8B030D-6E8A-4147-A177-3AD203B41FA5}">
                      <a16:colId xmlns:a16="http://schemas.microsoft.com/office/drawing/2014/main" val="2889885977"/>
                    </a:ext>
                  </a:extLst>
                </a:gridCol>
              </a:tblGrid>
              <a:tr h="23779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Наименования разделов</a:t>
                      </a:r>
                    </a:p>
                  </a:txBody>
                  <a:tcPr marL="9071" marR="9071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2021 год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2022 год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2023 год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77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Утверждено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314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Условно утвержденные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Х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18 031,6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37 104,4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3063754"/>
                  </a:ext>
                </a:extLst>
              </a:tr>
              <a:tr h="227153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Общегосударственные вопросы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223 305,9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244 929,0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269 477,6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9077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Национальная безопасность и правоохранительная деятельность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6 272,8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6 207,8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3 868,8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7795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Национальная экономика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253 921,4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147 307,0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136 678,3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8423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Жилищно-коммунальное хозяйство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224 094,5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145 141,2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122 296,8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7795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Охрана окружающей среды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4 818,2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Х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Х</a:t>
                      </a: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1200601"/>
                  </a:ext>
                </a:extLst>
              </a:tr>
              <a:tr h="237795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Образование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1 086</a:t>
                      </a: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090,6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1 031 825,6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1 032 822,2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932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Культура, кинематография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55 732,4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45 751,9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45 791,4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7795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Здравоохранение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2 064,1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2 064,1</a:t>
                      </a: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2 064,1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37795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Социальная политика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47 034,1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47 280,3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37 692,7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9775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Физическая культура и спорт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4 593,7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4 593,7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4 593,7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45041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Обслуживание государственного и муниципального долга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30,5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30,5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Х</a:t>
                      </a:r>
                      <a:endParaRPr lang="ru-RU" sz="14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5371244"/>
                  </a:ext>
                </a:extLst>
              </a:tr>
              <a:tr h="292845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Всего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1 907</a:t>
                      </a: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958,2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1 693 162,7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1 692 390,0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2021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годов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9178" y="1553239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effectLst/>
              </a:rPr>
              <a:t>Информация  по разделам и подразделам классификации расходов бюджета на 2021 год :</a:t>
            </a:r>
            <a:endParaRPr lang="ru-RU" sz="1600" dirty="0">
              <a:effectLst/>
            </a:endParaRP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1188242979"/>
              </p:ext>
            </p:extLst>
          </p:nvPr>
        </p:nvGraphicFramePr>
        <p:xfrm>
          <a:off x="928662" y="2143116"/>
          <a:ext cx="7786742" cy="4572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2021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годов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9178" y="1553239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effectLst/>
              </a:rPr>
              <a:t>Информация  по разделам и подразделам классификации расходов бюджета на 2022 год :</a:t>
            </a:r>
            <a:endParaRPr lang="ru-RU" sz="1600" dirty="0">
              <a:effectLst/>
            </a:endParaRP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3658801683"/>
              </p:ext>
            </p:extLst>
          </p:nvPr>
        </p:nvGraphicFramePr>
        <p:xfrm>
          <a:off x="928662" y="2143116"/>
          <a:ext cx="7786742" cy="4572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95000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2021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годов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9178" y="1553239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effectLst/>
              </a:rPr>
              <a:t>Информация  по разделам и подразделам классификации расходов бюджета на 2023 год :</a:t>
            </a:r>
            <a:endParaRPr lang="ru-RU" sz="1600" dirty="0">
              <a:effectLst/>
            </a:endParaRP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2772377232"/>
              </p:ext>
            </p:extLst>
          </p:nvPr>
        </p:nvGraphicFramePr>
        <p:xfrm>
          <a:off x="928662" y="2143116"/>
          <a:ext cx="7786742" cy="4572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861063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2021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годов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57158" y="1714488"/>
            <a:ext cx="821537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 smtClean="0"/>
              <a:t>	Бюджет городского округа Анадырь на 2021 год и плановый период 2022 и 2023 годов сформирован на основе 10 муниципальных программ городского округа Анадырь, охватывающих основные сферы (направления) деятельности органов исполнительной власти.  Доля «программных» расходов составит в 2021 году - 91,8%, в 2022 году – 90,1%, в 2022 году – 90,2%.</a:t>
            </a:r>
          </a:p>
          <a:p>
            <a:pPr algn="just">
              <a:lnSpc>
                <a:spcPct val="150000"/>
              </a:lnSpc>
            </a:pPr>
            <a:r>
              <a:rPr lang="ru-RU" dirty="0" smtClean="0"/>
              <a:t>	Непрограммные направления расходов бюджета городского округа Анадырь включают расходы по обеспечению функционирования органов власти, расходы, связанные с обязательствами городского округа Анадырь (членские взносы, публикация в СМИ и другие).</a:t>
            </a:r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 bwMode="auto">
          <a:xfrm>
            <a:off x="0" y="102"/>
            <a:ext cx="9159090" cy="900098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6798" y="35813"/>
            <a:ext cx="7326684" cy="828675"/>
          </a:xfrm>
        </p:spPr>
        <p:txBody>
          <a:bodyPr/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понятия и термины, используемые в бюджетном 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процессе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вал 5"/>
          <p:cNvSpPr/>
          <p:nvPr/>
        </p:nvSpPr>
        <p:spPr bwMode="auto">
          <a:xfrm>
            <a:off x="7565913" y="-478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3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78508" y="64426"/>
            <a:ext cx="1285884" cy="909763"/>
          </a:xfrm>
          <a:prstGeom prst="rect">
            <a:avLst/>
          </a:prstGeom>
          <a:noFill/>
        </p:spPr>
      </p:pic>
      <p:sp>
        <p:nvSpPr>
          <p:cNvPr id="18" name="TextBox 17"/>
          <p:cNvSpPr txBox="1"/>
          <p:nvPr/>
        </p:nvSpPr>
        <p:spPr>
          <a:xfrm>
            <a:off x="15090" y="974189"/>
            <a:ext cx="91440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 smtClean="0"/>
              <a:t>	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Местный бюджет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форма образования и расходования денежных средств для реализации задач и функций местного самоуправления.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бюджета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поступающие в бюджет денежные средства: налоговые и неналоговые доходы, а также безвозмездные поступления от других бюджетов в форме дотаций, субсидий, субвенций и иных межбюджетных трансфертов.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бюджета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выплачиваемые из бюджета денежные средства, направляемые на реализацию задач и функций органов власти в различных отраслях: образование, культура, здравоохранение, жилищно-коммунальное хозяйство, сельское хозяйство, социальная защита и обеспечение населения и т.д.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Дефицит бюджета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превышение расходов бюджета над его доходами;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Профицит бюджета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превышение доходов бюджета над его расходами.</a:t>
            </a:r>
          </a:p>
        </p:txBody>
      </p:sp>
    </p:spTree>
    <p:extLst>
      <p:ext uri="{BB962C8B-B14F-4D97-AF65-F5344CB8AC3E}">
        <p14:creationId xmlns:p14="http://schemas.microsoft.com/office/powerpoint/2010/main" val="2159826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214290"/>
            <a:ext cx="7072362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2021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годов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6755135"/>
              </p:ext>
            </p:extLst>
          </p:nvPr>
        </p:nvGraphicFramePr>
        <p:xfrm>
          <a:off x="357158" y="1489966"/>
          <a:ext cx="8429683" cy="5218933"/>
        </p:xfrm>
        <a:graphic>
          <a:graphicData uri="http://schemas.openxmlformats.org/drawingml/2006/table">
            <a:tbl>
              <a:tblPr/>
              <a:tblGrid>
                <a:gridCol w="34947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83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3530306809"/>
                    </a:ext>
                  </a:extLst>
                </a:gridCol>
                <a:gridCol w="686449">
                  <a:extLst>
                    <a:ext uri="{9D8B030D-6E8A-4147-A177-3AD203B41FA5}">
                      <a16:colId xmlns:a16="http://schemas.microsoft.com/office/drawing/2014/main" val="842593804"/>
                    </a:ext>
                  </a:extLst>
                </a:gridCol>
              </a:tblGrid>
              <a:tr h="34408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Наименование программы </a:t>
                      </a:r>
                      <a:b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</a:b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Ответственное за исполнение структурное подразделение</a:t>
                      </a:r>
                      <a:b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</a:b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2021 год</a:t>
                      </a:r>
                    </a:p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(тыс.руб.)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2022 год</a:t>
                      </a:r>
                    </a:p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(</a:t>
                      </a:r>
                      <a:r>
                        <a:rPr lang="ru-RU" sz="1000" b="0" i="0" u="none" strike="noStrike" dirty="0" err="1" smtClean="0">
                          <a:solidFill>
                            <a:schemeClr val="tx1"/>
                          </a:solidFill>
                          <a:latin typeface="Times New Roman"/>
                        </a:rPr>
                        <a:t>тыс.руб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.)</a:t>
                      </a: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2023 год</a:t>
                      </a:r>
                    </a:p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(</a:t>
                      </a:r>
                      <a:r>
                        <a:rPr lang="ru-RU" sz="1000" b="0" i="0" u="none" strike="noStrike" dirty="0" err="1" smtClean="0">
                          <a:solidFill>
                            <a:schemeClr val="tx1"/>
                          </a:solidFill>
                          <a:latin typeface="Times New Roman"/>
                        </a:rPr>
                        <a:t>тыс.руб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.)</a:t>
                      </a: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8880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</a:t>
                      </a:r>
                      <a:r>
                        <a:rPr kumimoji="0" lang="ru-RU" sz="1000" b="1" i="0" u="none" strike="noStrike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программа </a:t>
                      </a:r>
                      <a:r>
                        <a:rPr kumimoji="0" lang="ru-RU" sz="1000" b="1" i="0" u="none" strike="noStrike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«Управление финансами и имуществом городского округа Анадырь на 2016-2023 годы»</a:t>
                      </a:r>
                      <a:endParaRPr kumimoji="0" lang="ru-RU" sz="1000" b="1" i="0" u="none" strike="noStrike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Управление финансов, экономики и имущественных отношений Администрации городского округа Анадырь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45 597,1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56 287,1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81 426,6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05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«Анадырь </a:t>
                      </a:r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безопасный город на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2018-2023 годы»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 городского округа Анадырь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2 441,7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2 441,7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2 441,7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403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«Поддержка </a:t>
                      </a:r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развитие основных секторов экономики городского округа Анадырь на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2019-2023 годы»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Управление финансов, экономики и имущественных отношений Администрации городского округа Анадырь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36 268,4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30 443,4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30 443,4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4635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«Жилье </a:t>
                      </a:r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городском округе Анадырь на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2019-2023 годы»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Администрация городского округа Анадырь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26 374,6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26 660,8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16 973,2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4635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«Развитие </a:t>
                      </a:r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территории городского округа Анадырь на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2019-2023 годы»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Администрация городского округа Анадырь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423 810,3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249 498,3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216 025,2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6889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kumimoji="0" lang="ru-RU" sz="10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Развитие социально-культурной сферы в городском округе Анадырь на 2020-2025 годы</a:t>
                      </a:r>
                      <a:r>
                        <a:rPr kumimoji="0" lang="ru-RU" sz="10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Управление по социальной политике Администрации городского округа Анадырь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76 437,2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66 386,7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66 463,2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8565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«Развитие </a:t>
                      </a:r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образования и молодежная политика на территории городского округа Анадырь на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2020-2025 годы»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Управление по социальной политике Администрации городского округа Анадырь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1 108 203,9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1 054 014,5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1 054 972,8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1880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«Охрана </a:t>
                      </a:r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окружающей среды в городском округе Анадырь на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2015-2023 годы»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Администрация городского округа Анадырь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4 818,2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56889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«Формирование современной городской среды на территории городского округа Анадырь на 2018-2024 годы»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Администрация городского округа Анадырь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19 008,3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13 577,6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13 577,6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56889">
                <a:tc>
                  <a:txBody>
                    <a:bodyPr/>
                    <a:lstStyle/>
                    <a:p>
                      <a:r>
                        <a:rPr kumimoji="0" lang="ru-RU" sz="10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Муниципальная программа «Создание единого информационного пространства городского округа Анадырь на 2020-2025 годы»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 городского округа Анадырь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9 422,7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10 510,1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9 981,2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5516041"/>
                  </a:ext>
                </a:extLst>
              </a:tr>
              <a:tr h="384635">
                <a:tc gridSpan="2"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  <a:r>
                        <a:rPr lang="ru-RU" sz="1000" b="1" i="0" u="none" strike="noStrike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РАСХОДОВ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1 752 382,4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1 509 820,2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1 492 304,9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357158" y="1071546"/>
            <a:ext cx="85725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/>
              <a:t>Муниципальные программы городского округа Анадырь на 2021 год и плановый период 2022 и 2023 годов 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42910" y="1428736"/>
            <a:ext cx="77153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85786" y="1000108"/>
            <a:ext cx="69294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 smtClean="0">
                <a:effectLst/>
                <a:latin typeface="Times New Roman" pitchFamily="18" charset="0"/>
                <a:cs typeface="Times New Roman" pitchFamily="18" charset="0"/>
              </a:rPr>
              <a:t>Бюджет в доступной для граждан форме сформирован в целях реализации принципа прозрачности и открытости бюджетной системы Российской Федерации, обеспечения полного и доступного информирования граждан о бюджете городского округа Анадырь.</a:t>
            </a:r>
            <a:endParaRPr lang="ru-RU" sz="16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7158" y="2214554"/>
            <a:ext cx="85011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Контактная информация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Адрес: 689000, Чукотский А.О., г. Анадырь, ул. Рультытегина д. 1, тел/факс: 6-36-00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E-mail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precedent@rambler.ru  (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электронный адрес приемной Главы Администрации городского округа Анадырь)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finotdel@chukotnet.ru  (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электронный адрес Управления финансов, экономики и имущественных отношений Администрации городского округа Анадырь)</a:t>
            </a:r>
          </a:p>
          <a:p>
            <a:pPr>
              <a:buFont typeface="Arial" pitchFamily="34" charset="0"/>
              <a:buChar char="•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42910" y="1428736"/>
            <a:ext cx="77153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57224" y="1643050"/>
            <a:ext cx="692948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Подготовлено </a:t>
            </a:r>
          </a:p>
          <a:p>
            <a:pPr algn="ctr"/>
            <a:r>
              <a:rPr lang="ru-RU" sz="2800" dirty="0" smtClean="0"/>
              <a:t>Управлением финансов, экономики и имущественных отношений Администрации городского округа Анадырь</a:t>
            </a:r>
            <a:endParaRPr lang="ru-RU" sz="28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 bwMode="auto">
          <a:xfrm>
            <a:off x="0" y="4760"/>
            <a:ext cx="9159090" cy="900098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480" y="8112"/>
            <a:ext cx="7326684" cy="896782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2021 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 и на период 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</p:txBody>
      </p:sp>
      <p:sp>
        <p:nvSpPr>
          <p:cNvPr id="6" name="Овал 5"/>
          <p:cNvSpPr/>
          <p:nvPr/>
        </p:nvSpPr>
        <p:spPr bwMode="auto">
          <a:xfrm>
            <a:off x="7653254" y="-71394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22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55685" y="-12980"/>
            <a:ext cx="1285884" cy="909763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0" y="872006"/>
            <a:ext cx="9159089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lnSpc>
                <a:spcPct val="150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 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формировании прогноза социально-экономического развития городского округа Анадырь 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учитываются 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сценарные условия функционирования экономики и социальной сферы Чукотского автономного округа, а также общероссийские сценарные условия функционирования экономики и социальной сферы</a:t>
            </a: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Прогноз 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разработан 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двух вариантах с учётом вероятностного воздействия внутренних и внешних политических, экономических, социальных и других факторов, а также приоритетов и основных направлений социально-экономического развития городского округа Анадырь.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Первый вариант Прогноза является </a:t>
            </a: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умеренным (инерционным)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исходит из возможности сохранения в прогнозируемом периоде тенденций внешних и внутренних условий функционирования экономики и социальной сферы.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Второй вариант Прогноза является </a:t>
            </a: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основным (благоприятным) 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исходит из более благоприятных по сравнению с действующими внешних и внутренних условий развития экономики и социальной сферы.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3554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7030A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 useBgFill="1">
        <p:nvSpPr>
          <p:cNvPr id="9" name="TextBox 8"/>
          <p:cNvSpPr txBox="1"/>
          <p:nvPr/>
        </p:nvSpPr>
        <p:spPr>
          <a:xfrm>
            <a:off x="214282" y="1428736"/>
            <a:ext cx="8929718" cy="203132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ru-RU" dirty="0" smtClean="0"/>
              <a:t> </a:t>
            </a:r>
          </a:p>
          <a:p>
            <a:pPr algn="just"/>
            <a:r>
              <a:rPr lang="ru-RU" dirty="0" smtClean="0"/>
              <a:t>	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городского округа Анадырь на 2021 год и плановый период 2022 и 2023 годов был утвержден Решением Совета депутатов городского округа Анадырь от 17 декабря 2020 года № 107 (с учетом изменений).</a:t>
            </a:r>
          </a:p>
          <a:p>
            <a:pPr algn="just"/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В бюджете городского округа Анадырь на 2021 год и плановый период 2022 и 2023 годов утверждены следующие основные показатели:</a:t>
            </a:r>
          </a:p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49810" y="712824"/>
            <a:ext cx="7072362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2021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годов</a:t>
            </a:r>
          </a:p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7042419"/>
              </p:ext>
            </p:extLst>
          </p:nvPr>
        </p:nvGraphicFramePr>
        <p:xfrm>
          <a:off x="323528" y="3500438"/>
          <a:ext cx="8352928" cy="3130382"/>
        </p:xfrm>
        <a:graphic>
          <a:graphicData uri="http://schemas.openxmlformats.org/drawingml/2006/table">
            <a:tbl>
              <a:tblPr/>
              <a:tblGrid>
                <a:gridCol w="20882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1781580419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727717347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85116">
                <a:tc>
                  <a:txBody>
                    <a:bodyPr/>
                    <a:lstStyle/>
                    <a:p>
                      <a:pPr algn="ctr"/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Наименование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показателя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Утверждено на 2021 год</a:t>
                      </a:r>
                      <a:endParaRPr kumimoji="0" lang="ru-RU" sz="18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Утверждено на 2022 год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Утверждено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</a:t>
                      </a: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2023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5071">
                <a:tc>
                  <a:txBody>
                    <a:bodyPr/>
                    <a:lstStyle/>
                    <a:p>
                      <a:pPr algn="ctr"/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Доходы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бюджета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1 750</a:t>
                      </a:r>
                      <a:r>
                        <a:rPr kumimoji="0" lang="en-US" sz="1800" b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b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916,1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1 723 662,7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1 692 390,0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5071">
                <a:tc>
                  <a:txBody>
                    <a:bodyPr/>
                    <a:lstStyle/>
                    <a:p>
                      <a:pPr algn="ctr"/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Расходы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бюджета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1 907</a:t>
                      </a:r>
                      <a:r>
                        <a:rPr kumimoji="0" lang="ru-RU" sz="1800" b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958,2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1 693 162,7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  <a:r>
                        <a:rPr kumimoji="0" lang="ru-RU" sz="1800" b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692 390,0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5071">
                <a:tc>
                  <a:txBody>
                    <a:bodyPr/>
                    <a:lstStyle/>
                    <a:p>
                      <a:pPr algn="ctr"/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285750" indent="-285750" algn="ctr">
                        <a:buFontTx/>
                        <a:buChar char="-"/>
                      </a:pP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Дефицит /</a:t>
                      </a:r>
                    </a:p>
                    <a:p>
                      <a:pPr marL="0" indent="0" algn="ctr">
                        <a:buFontTx/>
                        <a:buNone/>
                      </a:pP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+ Профицит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бюджета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-157 </a:t>
                      </a: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042,1</a:t>
                      </a:r>
                      <a:endParaRPr kumimoji="0" lang="ru-RU" sz="18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30 500,0</a:t>
                      </a:r>
                      <a:endParaRPr kumimoji="0" lang="ru-RU" sz="18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0,0</a:t>
                      </a:r>
                      <a:endParaRPr kumimoji="0" lang="ru-RU" sz="18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 useBgFill="1">
        <p:nvSpPr>
          <p:cNvPr id="9" name="TextBox 8"/>
          <p:cNvSpPr txBox="1"/>
          <p:nvPr/>
        </p:nvSpPr>
        <p:spPr>
          <a:xfrm>
            <a:off x="214282" y="1428736"/>
            <a:ext cx="8929718" cy="280076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 </a:t>
            </a:r>
          </a:p>
          <a:p>
            <a:pPr algn="just"/>
            <a:r>
              <a:rPr lang="ru-RU" dirty="0" smtClean="0"/>
              <a:t>	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бюджета городского округа Анадырь представлены налоговыми и неналоговыми доходами, а также безвозмездными поступлениями из окружного бюджета в виде субвенций, субсидий и иных межбюджетных трансфертов.</a:t>
            </a:r>
          </a:p>
          <a:p>
            <a:pPr algn="just"/>
            <a:endParaRPr lang="ru-RU" sz="20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Структура доходов бюджета на 2021 год и плановый период 2022 и 2023 годов, а также плановое исполнение за 2020 год представлены в таблице.</a:t>
            </a:r>
          </a:p>
          <a:p>
            <a:pPr algn="just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42910" y="928670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2021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годов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4302565"/>
              </p:ext>
            </p:extLst>
          </p:nvPr>
        </p:nvGraphicFramePr>
        <p:xfrm>
          <a:off x="311485" y="4077072"/>
          <a:ext cx="8847605" cy="2240280"/>
        </p:xfrm>
        <a:graphic>
          <a:graphicData uri="http://schemas.openxmlformats.org/drawingml/2006/table">
            <a:tbl>
              <a:tblPr/>
              <a:tblGrid>
                <a:gridCol w="21184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699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97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9740">
                  <a:extLst>
                    <a:ext uri="{9D8B030D-6E8A-4147-A177-3AD203B41FA5}">
                      <a16:colId xmlns:a16="http://schemas.microsoft.com/office/drawing/2014/main" val="2774368882"/>
                    </a:ext>
                  </a:extLst>
                </a:gridCol>
                <a:gridCol w="17197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 gridSpan="5">
                  <a:txBody>
                    <a:bodyPr/>
                    <a:lstStyle/>
                    <a:p>
                      <a:pPr algn="ctr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7296"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показателя</a:t>
                      </a:r>
                    </a:p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Исполнено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Утверждено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3585">
                <a:tc vMerge="1">
                  <a:txBody>
                    <a:bodyPr/>
                    <a:lstStyle/>
                    <a:p>
                      <a:pPr algn="ctr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8607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НАЛОГОВЫЕ И НЕНАЛОГОВЫЕ ДОХОДЫ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457200" algn="r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748 232,4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749 701,3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769 794,2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779 193,8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3437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БЕЗВОЗМЕЗДНЫЕ ПОСТУПЛЕНИЯ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1 471 217,3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1 001 214,8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953 868,5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913 196,2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4280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2 219 449,7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  <a:r>
                        <a:rPr kumimoji="0" lang="ru-RU" sz="1800" b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750 916,1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1 723 662,7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1 692 390,0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 useBgFill="1">
        <p:nvSpPr>
          <p:cNvPr id="9" name="TextBox 8"/>
          <p:cNvSpPr txBox="1"/>
          <p:nvPr/>
        </p:nvSpPr>
        <p:spPr>
          <a:xfrm>
            <a:off x="214282" y="1428736"/>
            <a:ext cx="8929718" cy="120032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 </a:t>
            </a:r>
          </a:p>
          <a:p>
            <a:pPr algn="ctr"/>
            <a:r>
              <a:rPr lang="ru-RU" dirty="0" smtClean="0"/>
              <a:t>Структура доходов бюджета городского округа Анадырь на 2021 год представлена на диаграмме</a:t>
            </a:r>
          </a:p>
          <a:p>
            <a:pPr algn="just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42910" y="928670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2021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годов</a:t>
            </a: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2271365856"/>
              </p:ext>
            </p:extLst>
          </p:nvPr>
        </p:nvGraphicFramePr>
        <p:xfrm>
          <a:off x="857224" y="2500306"/>
          <a:ext cx="7215238" cy="42148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 useBgFill="1">
        <p:nvSpPr>
          <p:cNvPr id="9" name="TextBox 8"/>
          <p:cNvSpPr txBox="1"/>
          <p:nvPr/>
        </p:nvSpPr>
        <p:spPr>
          <a:xfrm>
            <a:off x="214282" y="1428736"/>
            <a:ext cx="8929718" cy="120032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 </a:t>
            </a:r>
          </a:p>
          <a:p>
            <a:pPr algn="ctr"/>
            <a:r>
              <a:rPr lang="ru-RU" dirty="0" smtClean="0"/>
              <a:t>Структура доходов бюджета городского округа Анадырь на 2022 год представлена на диаграмме</a:t>
            </a:r>
          </a:p>
          <a:p>
            <a:pPr algn="just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42910" y="928670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2021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годов</a:t>
            </a: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335504571"/>
              </p:ext>
            </p:extLst>
          </p:nvPr>
        </p:nvGraphicFramePr>
        <p:xfrm>
          <a:off x="857224" y="2500306"/>
          <a:ext cx="7215238" cy="42148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03024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 useBgFill="1">
        <p:nvSpPr>
          <p:cNvPr id="9" name="TextBox 8"/>
          <p:cNvSpPr txBox="1"/>
          <p:nvPr/>
        </p:nvSpPr>
        <p:spPr>
          <a:xfrm>
            <a:off x="214282" y="1428736"/>
            <a:ext cx="8929718" cy="120032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 </a:t>
            </a:r>
          </a:p>
          <a:p>
            <a:pPr algn="ctr"/>
            <a:r>
              <a:rPr lang="ru-RU" dirty="0" smtClean="0"/>
              <a:t>Структура доходов бюджета городского округа Анадырь на 2023 год представлена на диаграмме</a:t>
            </a:r>
          </a:p>
          <a:p>
            <a:pPr algn="just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42910" y="928670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2021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годов</a:t>
            </a: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1498027449"/>
              </p:ext>
            </p:extLst>
          </p:nvPr>
        </p:nvGraphicFramePr>
        <p:xfrm>
          <a:off x="857224" y="2500306"/>
          <a:ext cx="7215238" cy="42148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71805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2021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годов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428737"/>
            <a:ext cx="91440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/>
              <a:t>Прогноз налоговых доходов бюджета городского округа Анадырь на 2021 год сложился в объеме 667 966,3 тыс. рублей, на 2022 год – 690 480,6 тыс. рублей, на 2023 год – 700 357,0 тыс. рублей. Ожидаемая структура налоговых доходов бюджета городского округа Анадырь на 2021 год и плановый период 2022 и 2023 годов  представлена в таблице (в сравнении с 2020 годом):</a:t>
            </a:r>
          </a:p>
          <a:p>
            <a:pPr algn="ctr"/>
            <a:endParaRPr lang="ru-RU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4506910"/>
              </p:ext>
            </p:extLst>
          </p:nvPr>
        </p:nvGraphicFramePr>
        <p:xfrm>
          <a:off x="357158" y="2714620"/>
          <a:ext cx="8319298" cy="3378676"/>
        </p:xfrm>
        <a:graphic>
          <a:graphicData uri="http://schemas.openxmlformats.org/drawingml/2006/table">
            <a:tbl>
              <a:tblPr/>
              <a:tblGrid>
                <a:gridCol w="47103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7480">
                  <a:extLst>
                    <a:ext uri="{9D8B030D-6E8A-4147-A177-3AD203B41FA5}">
                      <a16:colId xmlns:a16="http://schemas.microsoft.com/office/drawing/2014/main" val="4265882439"/>
                    </a:ext>
                  </a:extLst>
                </a:gridCol>
                <a:gridCol w="1102660">
                  <a:extLst>
                    <a:ext uri="{9D8B030D-6E8A-4147-A177-3AD203B41FA5}">
                      <a16:colId xmlns:a16="http://schemas.microsoft.com/office/drawing/2014/main" val="1441245551"/>
                    </a:ext>
                  </a:extLst>
                </a:gridCol>
                <a:gridCol w="1318852">
                  <a:extLst>
                    <a:ext uri="{9D8B030D-6E8A-4147-A177-3AD203B41FA5}">
                      <a16:colId xmlns:a16="http://schemas.microsoft.com/office/drawing/2014/main" val="471782052"/>
                    </a:ext>
                  </a:extLst>
                </a:gridCol>
              </a:tblGrid>
              <a:tr h="294885"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Наименование доходов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2021 год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2022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2023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488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Утверждено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4388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Налог на доходы физических лиц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565 926,0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588 584,0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592 743,0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4068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Акцизы по подакцизным товарам (продукции), производимым на территории Российской Федерации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3 866,3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3 806,6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4 007,0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4885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Налоги на совокупный доход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72 107,0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67 632,0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67 632,0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0910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Налог на имущество физических лиц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6 153,0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10 049,0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14 775,0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4885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Земельный налог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16 833,0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17 328,0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18 119,0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4885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Государственная пошлина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3 081,0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081,0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3 081,0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4885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Итого налоговых доходов: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667 966,3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690 480,6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700 357,0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22895</TotalTime>
  <Words>1569</Words>
  <Application>Microsoft Office PowerPoint</Application>
  <PresentationFormat>Экран (4:3)</PresentationFormat>
  <Paragraphs>313</Paragraphs>
  <Slides>22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30" baseType="lpstr">
      <vt:lpstr>Arial</vt:lpstr>
      <vt:lpstr>Calibri</vt:lpstr>
      <vt:lpstr>Constantia</vt:lpstr>
      <vt:lpstr>Georgia</vt:lpstr>
      <vt:lpstr>Times New Roman</vt:lpstr>
      <vt:lpstr>Verdana</vt:lpstr>
      <vt:lpstr>Wingdings 2</vt:lpstr>
      <vt:lpstr>Поток</vt:lpstr>
      <vt:lpstr>Презентация PowerPoint</vt:lpstr>
      <vt:lpstr>Основные понятия и термины, используемые в бюджетном процессе</vt:lpstr>
      <vt:lpstr>Основные показатели прогноза социально-экономического развития  городского округа Анадырь на 2021 год и на период 2022 и 2023 годов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</dc:title>
  <dc:creator>sinbin</dc:creator>
  <cp:lastModifiedBy>Татьяна Микитюк</cp:lastModifiedBy>
  <cp:revision>1264</cp:revision>
  <dcterms:created xsi:type="dcterms:W3CDTF">2004-02-12T06:43:32Z</dcterms:created>
  <dcterms:modified xsi:type="dcterms:W3CDTF">2021-04-02T03:40:48Z</dcterms:modified>
</cp:coreProperties>
</file>