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86" r:id="rId1"/>
  </p:sldMasterIdLst>
  <p:notesMasterIdLst>
    <p:notesMasterId r:id="rId29"/>
  </p:notesMasterIdLst>
  <p:sldIdLst>
    <p:sldId id="284" r:id="rId2"/>
    <p:sldId id="294" r:id="rId3"/>
    <p:sldId id="295" r:id="rId4"/>
    <p:sldId id="303" r:id="rId5"/>
    <p:sldId id="329" r:id="rId6"/>
    <p:sldId id="330" r:id="rId7"/>
    <p:sldId id="369" r:id="rId8"/>
    <p:sldId id="331" r:id="rId9"/>
    <p:sldId id="332" r:id="rId10"/>
    <p:sldId id="333" r:id="rId11"/>
    <p:sldId id="334" r:id="rId12"/>
    <p:sldId id="335" r:id="rId13"/>
    <p:sldId id="336" r:id="rId14"/>
    <p:sldId id="337" r:id="rId15"/>
    <p:sldId id="338" r:id="rId16"/>
    <p:sldId id="339" r:id="rId17"/>
    <p:sldId id="342" r:id="rId18"/>
    <p:sldId id="343" r:id="rId19"/>
    <p:sldId id="344" r:id="rId20"/>
    <p:sldId id="345" r:id="rId21"/>
    <p:sldId id="346" r:id="rId22"/>
    <p:sldId id="347" r:id="rId23"/>
    <p:sldId id="348" r:id="rId24"/>
    <p:sldId id="361" r:id="rId25"/>
    <p:sldId id="368" r:id="rId26"/>
    <p:sldId id="366" r:id="rId27"/>
    <p:sldId id="367" r:id="rId2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CC00"/>
    <a:srgbClr val="1C04AC"/>
    <a:srgbClr val="009600"/>
    <a:srgbClr val="9856B6"/>
    <a:srgbClr val="D8650E"/>
    <a:srgbClr val="F05656"/>
    <a:srgbClr val="4E31F9"/>
    <a:srgbClr val="2306D4"/>
    <a:srgbClr val="66FF99"/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64" autoAdjust="0"/>
    <p:restoredTop sz="96980" autoAdjust="0"/>
  </p:normalViewPr>
  <p:slideViewPr>
    <p:cSldViewPr>
      <p:cViewPr>
        <p:scale>
          <a:sx n="125" d="100"/>
          <a:sy n="125" d="100"/>
        </p:scale>
        <p:origin x="1296" y="-4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400" b="1" dirty="0" smtClean="0">
                <a:solidFill>
                  <a:srgbClr val="1C04A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Индекс производства (вариант 1)</a:t>
            </a:r>
            <a:endParaRPr lang="ru-RU" sz="2400" b="1" dirty="0">
              <a:solidFill>
                <a:srgbClr val="1C04A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8.1700451048171627E-2"/>
          <c:y val="0.14112815330043796"/>
          <c:w val="0.89701262297948881"/>
          <c:h val="0.57397499157798781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Добыча полезных ископаемых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5.6765135926241078E-2"/>
                  <c:y val="-1.274722577615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EE02-4D7F-856E-C6B99B5C30DC}"/>
                </c:ext>
              </c:extLst>
            </c:dLbl>
            <c:dLbl>
              <c:idx val="1"/>
              <c:layout>
                <c:manualLayout>
                  <c:x val="-1.419128398156079E-3"/>
                  <c:y val="-3.71784547814510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EE02-4D7F-856E-C6B99B5C30DC}"/>
                </c:ext>
              </c:extLst>
            </c:dLbl>
            <c:dLbl>
              <c:idx val="2"/>
              <c:layout>
                <c:manualLayout>
                  <c:x val="-2.1286925972340415E-2"/>
                  <c:y val="-4.81275236381748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EE02-4D7F-856E-C6B99B5C30DC}"/>
                </c:ext>
              </c:extLst>
            </c:dLbl>
            <c:dLbl>
              <c:idx val="3"/>
              <c:layout>
                <c:manualLayout>
                  <c:x val="-4.2573851944679823E-3"/>
                  <c:y val="1.14395730245186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EE02-4D7F-856E-C6B99B5C30D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FF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Лист1!$B$2:$B$5</c:f>
              <c:numCache>
                <c:formatCode>0.0%</c:formatCode>
                <c:ptCount val="4"/>
                <c:pt idx="0">
                  <c:v>0.47599999999999998</c:v>
                </c:pt>
                <c:pt idx="1">
                  <c:v>1.1000000000000001</c:v>
                </c:pt>
                <c:pt idx="2">
                  <c:v>1.03</c:v>
                </c:pt>
                <c:pt idx="3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EE02-4D7F-856E-C6B99B5C30DC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Обрабатывающие производство</c:v>
                </c:pt>
              </c:strCache>
            </c:strRef>
          </c:tx>
          <c:spPr>
            <a:ln w="28575" cap="rnd">
              <a:solidFill>
                <a:srgbClr val="7030A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7030A0"/>
              </a:solidFill>
              <a:ln w="9525">
                <a:solidFill>
                  <a:srgbClr val="7030A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5.1088622333617023E-2"/>
                  <c:y val="-2.78624091978583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EE02-4D7F-856E-C6B99B5C30DC}"/>
                </c:ext>
              </c:extLst>
            </c:dLbl>
            <c:dLbl>
              <c:idx val="1"/>
              <c:layout>
                <c:manualLayout>
                  <c:x val="-4.2573851944680908E-3"/>
                  <c:y val="-0.109979774800922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EE02-4D7F-856E-C6B99B5C30DC}"/>
                </c:ext>
              </c:extLst>
            </c:dLbl>
            <c:dLbl>
              <c:idx val="2"/>
              <c:layout>
                <c:manualLayout>
                  <c:x val="-2.1286925972340415E-2"/>
                  <c:y val="-0.1244427242149944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EE02-4D7F-856E-C6B99B5C30DC}"/>
                </c:ext>
              </c:extLst>
            </c:dLbl>
            <c:dLbl>
              <c:idx val="3"/>
              <c:layout>
                <c:manualLayout>
                  <c:x val="-4.2573851944679823E-3"/>
                  <c:y val="4.65754954494364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EE02-4D7F-856E-C6B99B5C30D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7030A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Лист1!$C$2:$C$5</c:f>
              <c:numCache>
                <c:formatCode>0.0%</c:formatCode>
                <c:ptCount val="4"/>
                <c:pt idx="0">
                  <c:v>2.73</c:v>
                </c:pt>
                <c:pt idx="1">
                  <c:v>1.149</c:v>
                </c:pt>
                <c:pt idx="2">
                  <c:v>1.099</c:v>
                </c:pt>
                <c:pt idx="3">
                  <c:v>1.0049999999999999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EE02-4D7F-856E-C6B99B5C30DC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Производство электроэнергии, газа и воды</c:v>
                </c:pt>
              </c:strCache>
            </c:strRef>
          </c:tx>
          <c:spPr>
            <a:ln w="28575" cap="rnd">
              <a:solidFill>
                <a:srgbClr val="1C04AC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1C04AC"/>
              </a:solidFill>
              <a:ln w="9525">
                <a:solidFill>
                  <a:srgbClr val="1C04AC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6.3860777917021216E-2"/>
                  <c:y val="-3.59516395659756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EE02-4D7F-856E-C6B99B5C30DC}"/>
                </c:ext>
              </c:extLst>
            </c:dLbl>
            <c:dLbl>
              <c:idx val="1"/>
              <c:layout>
                <c:manualLayout>
                  <c:x val="-2.8382567963120588E-3"/>
                  <c:y val="-8.448872030074101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EE02-4D7F-856E-C6B99B5C30DC}"/>
                </c:ext>
              </c:extLst>
            </c:dLbl>
            <c:dLbl>
              <c:idx val="2"/>
              <c:layout>
                <c:manualLayout>
                  <c:x val="-2.1286925972340415E-2"/>
                  <c:y val="-9.66629058468787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EE02-4D7F-856E-C6B99B5C30DC}"/>
                </c:ext>
              </c:extLst>
            </c:dLbl>
            <c:dLbl>
              <c:idx val="3"/>
              <c:layout>
                <c:manualLayout>
                  <c:x val="-4.2573851944679823E-3"/>
                  <c:y val="7.29663441307220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EE02-4D7F-856E-C6B99B5C30D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1C04AC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Лист1!$D$2:$D$5</c:f>
              <c:numCache>
                <c:formatCode>0.0%</c:formatCode>
                <c:ptCount val="4"/>
                <c:pt idx="0">
                  <c:v>0.80700000000000005</c:v>
                </c:pt>
                <c:pt idx="1">
                  <c:v>1.06</c:v>
                </c:pt>
                <c:pt idx="2">
                  <c:v>1.02</c:v>
                </c:pt>
                <c:pt idx="3">
                  <c:v>1.01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E-EE02-4D7F-856E-C6B99B5C30DC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Рыболовство, рыбоводсво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4.8250365537304767E-2"/>
                  <c:y val="-4.00383359184858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EE02-4D7F-856E-C6B99B5C30DC}"/>
                </c:ext>
              </c:extLst>
            </c:dLbl>
            <c:dLbl>
              <c:idx val="1"/>
              <c:layout>
                <c:manualLayout>
                  <c:x val="-2.8382567963120588E-3"/>
                  <c:y val="-3.57898549586132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0-EE02-4D7F-856E-C6B99B5C30DC}"/>
                </c:ext>
              </c:extLst>
            </c:dLbl>
            <c:dLbl>
              <c:idx val="2"/>
              <c:layout>
                <c:manualLayout>
                  <c:x val="-1.9867797574184377E-2"/>
                  <c:y val="-3.54628886917655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1-EE02-4D7F-856E-C6B99B5C30DC}"/>
                </c:ext>
              </c:extLst>
            </c:dLbl>
            <c:dLbl>
              <c:idx val="3"/>
              <c:layout>
                <c:manualLayout>
                  <c:x val="-5.6765135926240134E-3"/>
                  <c:y val="-1.76495966212919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2-EE02-4D7F-856E-C6B99B5C30D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accent3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Лист1!$E$2:$E$5</c:f>
              <c:numCache>
                <c:formatCode>0.0%</c:formatCode>
                <c:ptCount val="4"/>
                <c:pt idx="0">
                  <c:v>3.3319999999999999</c:v>
                </c:pt>
                <c:pt idx="1">
                  <c:v>1.004</c:v>
                </c:pt>
                <c:pt idx="2">
                  <c:v>1.0049999999999999</c:v>
                </c:pt>
                <c:pt idx="3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3-EE02-4D7F-856E-C6B99B5C30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7645696"/>
        <c:axId val="97647232"/>
      </c:lineChart>
      <c:catAx>
        <c:axId val="976456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97647232"/>
        <c:crosses val="autoZero"/>
        <c:auto val="1"/>
        <c:lblAlgn val="ctr"/>
        <c:lblOffset val="100"/>
        <c:noMultiLvlLbl val="0"/>
      </c:catAx>
      <c:valAx>
        <c:axId val="97647232"/>
        <c:scaling>
          <c:orientation val="minMax"/>
          <c:max val="4"/>
          <c:min val="0.4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97645696"/>
        <c:crosses val="autoZero"/>
        <c:crossBetween val="between"/>
        <c:majorUnit val="0.60000000000000009"/>
        <c:minorUnit val="0.1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4313334610921827E-2"/>
          <c:y val="0.80395582361874784"/>
          <c:w val="0.9082705573878207"/>
          <c:h val="0.1788848895590469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400" b="1" dirty="0" smtClean="0">
                <a:solidFill>
                  <a:srgbClr val="1C04A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Индекс производства (вариант 2)</a:t>
            </a:r>
            <a:endParaRPr lang="ru-RU" sz="2400" b="1" dirty="0">
              <a:solidFill>
                <a:srgbClr val="1C04A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8.1700451048171627E-2"/>
          <c:y val="0.14112815330043796"/>
          <c:w val="0.89701262297948869"/>
          <c:h val="0.57397499157798781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Добыча полезных ископаемых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5.6765135926241411E-2"/>
                  <c:y val="-3.43185736444163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24D4-4029-91E6-B94DEF0D1EB7}"/>
                </c:ext>
              </c:extLst>
            </c:dLbl>
            <c:dLbl>
              <c:idx val="1"/>
              <c:layout>
                <c:manualLayout>
                  <c:x val="-3.5478209953900684E-2"/>
                  <c:y val="-7.49281417318086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24D4-4029-91E6-B94DEF0D1EB7}"/>
                </c:ext>
              </c:extLst>
            </c:dLbl>
            <c:dLbl>
              <c:idx val="2"/>
              <c:layout>
                <c:manualLayout>
                  <c:x val="-4.3992980342837017E-2"/>
                  <c:y val="-7.5091624865232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24D4-4029-91E6-B94DEF0D1EB7}"/>
                </c:ext>
              </c:extLst>
            </c:dLbl>
            <c:dLbl>
              <c:idx val="3"/>
              <c:layout>
                <c:manualLayout>
                  <c:x val="-4.2573851944679823E-3"/>
                  <c:y val="4.37964944969879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24D4-4029-91E6-B94DEF0D1EB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FF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Лист1!$B$2:$B$5</c:f>
              <c:numCache>
                <c:formatCode>0.0%</c:formatCode>
                <c:ptCount val="4"/>
                <c:pt idx="0">
                  <c:v>0.47599999999999998</c:v>
                </c:pt>
                <c:pt idx="1">
                  <c:v>1.05</c:v>
                </c:pt>
                <c:pt idx="2">
                  <c:v>1.03</c:v>
                </c:pt>
                <c:pt idx="3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24D4-4029-91E6-B94DEF0D1EB7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Обрабатывающие производство</c:v>
                </c:pt>
              </c:strCache>
            </c:strRef>
          </c:tx>
          <c:spPr>
            <a:ln w="28575" cap="rnd">
              <a:solidFill>
                <a:srgbClr val="7030A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7030A0"/>
              </a:solidFill>
              <a:ln w="9525">
                <a:solidFill>
                  <a:srgbClr val="7030A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4.9669493935461086E-2"/>
                  <c:y val="-2.78624091978583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24D4-4029-91E6-B94DEF0D1EB7}"/>
                </c:ext>
              </c:extLst>
            </c:dLbl>
            <c:dLbl>
              <c:idx val="1"/>
              <c:layout>
                <c:manualLayout>
                  <c:x val="-3.6897338352056781E-2"/>
                  <c:y val="-0.1072833646782165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24D4-4029-91E6-B94DEF0D1EB7}"/>
                </c:ext>
              </c:extLst>
            </c:dLbl>
            <c:dLbl>
              <c:idx val="2"/>
              <c:layout>
                <c:manualLayout>
                  <c:x val="-4.5412108740992864E-2"/>
                  <c:y val="-0.1055678533560540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24D4-4029-91E6-B94DEF0D1EB7}"/>
                </c:ext>
              </c:extLst>
            </c:dLbl>
            <c:dLbl>
              <c:idx val="3"/>
              <c:layout>
                <c:manualLayout>
                  <c:x val="-4.2573851944679823E-3"/>
                  <c:y val="1.42185739769671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24D4-4029-91E6-B94DEF0D1EB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7030A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Лист1!$C$2:$C$5</c:f>
              <c:numCache>
                <c:formatCode>0.0%</c:formatCode>
                <c:ptCount val="4"/>
                <c:pt idx="0">
                  <c:v>2.73</c:v>
                </c:pt>
                <c:pt idx="1">
                  <c:v>1.099</c:v>
                </c:pt>
                <c:pt idx="2">
                  <c:v>1.05</c:v>
                </c:pt>
                <c:pt idx="3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24D4-4029-91E6-B94DEF0D1EB7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Производство электроэнергии, газа и воды</c:v>
                </c:pt>
              </c:strCache>
            </c:strRef>
          </c:tx>
          <c:spPr>
            <a:ln w="28575" cap="rnd">
              <a:solidFill>
                <a:srgbClr val="1C04AC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1C04AC"/>
              </a:solidFill>
              <a:ln w="9525">
                <a:solidFill>
                  <a:srgbClr val="1C04AC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5.6765135926241078E-2"/>
                  <c:y val="-3.59518518817334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24D4-4029-91E6-B94DEF0D1EB7}"/>
                </c:ext>
              </c:extLst>
            </c:dLbl>
            <c:dLbl>
              <c:idx val="1"/>
              <c:layout>
                <c:manualLayout>
                  <c:x val="-2.6963439564964553E-2"/>
                  <c:y val="-4.94356010213238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24D4-4029-91E6-B94DEF0D1EB7}"/>
                </c:ext>
              </c:extLst>
            </c:dLbl>
            <c:dLbl>
              <c:idx val="2"/>
              <c:layout>
                <c:manualLayout>
                  <c:x val="-4.5412108740992864E-2"/>
                  <c:y val="-3.46454730246460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24D4-4029-91E6-B94DEF0D1EB7}"/>
                </c:ext>
              </c:extLst>
            </c:dLbl>
            <c:dLbl>
              <c:idx val="3"/>
              <c:layout>
                <c:manualLayout>
                  <c:x val="-4.2573851944679823E-3"/>
                  <c:y val="-1.60149776028107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24D4-4029-91E6-B94DEF0D1EB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1C04AC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Лист1!$D$2:$D$5</c:f>
              <c:numCache>
                <c:formatCode>0.0%</c:formatCode>
                <c:ptCount val="4"/>
                <c:pt idx="0">
                  <c:v>0.80700000000000005</c:v>
                </c:pt>
                <c:pt idx="1">
                  <c:v>1.05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E-24D4-4029-91E6-B94DEF0D1EB7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Рыболовство, рыбоводсво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4.8250365537304753E-2"/>
                  <c:y val="-4.00383359184858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24D4-4029-91E6-B94DEF0D1EB7}"/>
                </c:ext>
              </c:extLst>
            </c:dLbl>
            <c:dLbl>
              <c:idx val="1"/>
              <c:layout>
                <c:manualLayout>
                  <c:x val="-1.4900792309441507E-2"/>
                  <c:y val="-2.770051843261723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accent3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663037459961303E-2"/>
                      <c:h val="3.44197813742179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0-24D4-4029-91E6-B94DEF0D1EB7}"/>
                </c:ext>
              </c:extLst>
            </c:dLbl>
            <c:dLbl>
              <c:idx val="2"/>
              <c:layout>
                <c:manualLayout>
                  <c:x val="-4.5412108740992864E-2"/>
                  <c:y val="-5.70341696734116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1-24D4-4029-91E6-B94DEF0D1EB7}"/>
                </c:ext>
              </c:extLst>
            </c:dLbl>
            <c:dLbl>
              <c:idx val="3"/>
              <c:layout>
                <c:manualLayout>
                  <c:x val="-4.2573851944679823E-3"/>
                  <c:y val="-4.4613697848349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2-24D4-4029-91E6-B94DEF0D1EB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accent3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Лист1!$E$2:$E$5</c:f>
              <c:numCache>
                <c:formatCode>0.0%</c:formatCode>
                <c:ptCount val="4"/>
                <c:pt idx="0">
                  <c:v>3.3319999999999999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3-24D4-4029-91E6-B94DEF0D1E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3223936"/>
        <c:axId val="93262592"/>
      </c:lineChart>
      <c:catAx>
        <c:axId val="93223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93262592"/>
        <c:crosses val="autoZero"/>
        <c:auto val="1"/>
        <c:lblAlgn val="ctr"/>
        <c:lblOffset val="100"/>
        <c:noMultiLvlLbl val="0"/>
      </c:catAx>
      <c:valAx>
        <c:axId val="93262592"/>
        <c:scaling>
          <c:orientation val="minMax"/>
          <c:max val="4"/>
          <c:min val="0.4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93223936"/>
        <c:crosses val="autoZero"/>
        <c:crossBetween val="between"/>
        <c:majorUnit val="0.60000000000000009"/>
        <c:minorUnit val="0.1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4313334610921855E-2"/>
          <c:y val="0.80395582361874796"/>
          <c:w val="0.9082705573878207"/>
          <c:h val="0.1788848895590469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2020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Лист1!$A$2:$A$5</c:f>
              <c:strCache>
                <c:ptCount val="4"/>
                <c:pt idx="0">
                  <c:v>Дотации</c:v>
                </c:pt>
                <c:pt idx="1">
                  <c:v>Субсидии</c:v>
                </c:pt>
                <c:pt idx="2">
                  <c:v>Субвенции</c:v>
                </c:pt>
                <c:pt idx="3">
                  <c:v>Межбюджетные трансферы</c:v>
                </c:pt>
              </c:strCache>
            </c:strRef>
          </c:cat>
          <c:val>
            <c:numRef>
              <c:f>Лист1!$B$2:$B$5</c:f>
              <c:numCache>
                <c:formatCode>#,##0.00</c:formatCode>
                <c:ptCount val="4"/>
                <c:pt idx="0">
                  <c:v>36025.199999999997</c:v>
                </c:pt>
                <c:pt idx="1">
                  <c:v>31552</c:v>
                </c:pt>
                <c:pt idx="2">
                  <c:v>751285.8</c:v>
                </c:pt>
                <c:pt idx="3">
                  <c:v>40000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CB2-443F-9AB7-BE6244AB5F26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2021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Лист1!$A$2:$A$5</c:f>
              <c:strCache>
                <c:ptCount val="4"/>
                <c:pt idx="0">
                  <c:v>Дотации</c:v>
                </c:pt>
                <c:pt idx="1">
                  <c:v>Субсидии</c:v>
                </c:pt>
                <c:pt idx="2">
                  <c:v>Субвенции</c:v>
                </c:pt>
                <c:pt idx="3">
                  <c:v>Межбюджетные трансферы</c:v>
                </c:pt>
              </c:strCache>
            </c:strRef>
          </c:cat>
          <c:val>
            <c:numRef>
              <c:f>Лист1!$C$2:$C$5</c:f>
              <c:numCache>
                <c:formatCode>#,##0.00</c:formatCode>
                <c:ptCount val="4"/>
                <c:pt idx="0">
                  <c:v>0</c:v>
                </c:pt>
                <c:pt idx="1">
                  <c:v>23424.799999999999</c:v>
                </c:pt>
                <c:pt idx="2">
                  <c:v>736942.9</c:v>
                </c:pt>
                <c:pt idx="3">
                  <c:v>45102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078-4279-8A46-50F7627E8689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2022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6.6458517195356684E-3"/>
                  <c:y val="-8.99753145439659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B078-4279-8A46-50F7627E868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Лист1!$A$2:$A$5</c:f>
              <c:strCache>
                <c:ptCount val="4"/>
                <c:pt idx="0">
                  <c:v>Дотации</c:v>
                </c:pt>
                <c:pt idx="1">
                  <c:v>Субсидии</c:v>
                </c:pt>
                <c:pt idx="2">
                  <c:v>Субвенции</c:v>
                </c:pt>
                <c:pt idx="3">
                  <c:v>Межбюджетные трансферы</c:v>
                </c:pt>
              </c:strCache>
            </c:strRef>
          </c:cat>
          <c:val>
            <c:numRef>
              <c:f>Лист1!$D$2:$D$5</c:f>
              <c:numCache>
                <c:formatCode>#,##0.00</c:formatCode>
                <c:ptCount val="4"/>
                <c:pt idx="0">
                  <c:v>0</c:v>
                </c:pt>
                <c:pt idx="1">
                  <c:v>34329.699999999997</c:v>
                </c:pt>
                <c:pt idx="2">
                  <c:v>742940.3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078-4279-8A46-50F7627E868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34521216"/>
        <c:axId val="134522752"/>
        <c:axId val="0"/>
      </c:bar3DChart>
      <c:catAx>
        <c:axId val="13452121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34522752"/>
        <c:crosses val="autoZero"/>
        <c:auto val="1"/>
        <c:lblAlgn val="ctr"/>
        <c:lblOffset val="100"/>
        <c:noMultiLvlLbl val="0"/>
      </c:catAx>
      <c:valAx>
        <c:axId val="134522752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34521216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2014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74680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CCD-403E-91F6-233A570E461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2015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84680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CCD-403E-91F6-233A570E4612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2016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94680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CCD-403E-91F6-233A570E4612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2017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120000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CCD-403E-91F6-233A570E4612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2018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Лист1!$F$2</c:f>
              <c:numCache>
                <c:formatCode>General</c:formatCode>
                <c:ptCount val="1"/>
                <c:pt idx="0">
                  <c:v>90000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CCD-403E-91F6-233A570E4612}"/>
            </c:ext>
          </c:extLst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2019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Лист1!$G$2</c:f>
              <c:numCache>
                <c:formatCode>General</c:formatCode>
                <c:ptCount val="1"/>
                <c:pt idx="0">
                  <c:v>75000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4CCD-403E-91F6-233A570E4612}"/>
            </c:ext>
          </c:extLst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2020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Лист1!$H$2</c:f>
              <c:numCache>
                <c:formatCode>General</c:formatCode>
                <c:ptCount val="1"/>
                <c:pt idx="0">
                  <c:v>75000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CCD-403E-91F6-233A570E4612}"/>
            </c:ext>
          </c:extLst>
        </c:ser>
        <c:ser>
          <c:idx val="7"/>
          <c:order val="7"/>
          <c:tx>
            <c:strRef>
              <c:f>Лист1!$I$1</c:f>
              <c:strCache>
                <c:ptCount val="1"/>
                <c:pt idx="0">
                  <c:v>2021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Лист1!$I$2</c:f>
              <c:numCache>
                <c:formatCode>General</c:formatCode>
                <c:ptCount val="1"/>
                <c:pt idx="0">
                  <c:v>40000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B5F-490F-B867-B945CFAF0E07}"/>
            </c:ext>
          </c:extLst>
        </c:ser>
        <c:ser>
          <c:idx val="8"/>
          <c:order val="8"/>
          <c:tx>
            <c:strRef>
              <c:f>Лист1!$J$1</c:f>
              <c:strCache>
                <c:ptCount val="1"/>
                <c:pt idx="0">
                  <c:v>2022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Лист1!$J$2</c:f>
              <c:numCache>
                <c:formatCode>General</c:formatCode>
                <c:ptCount val="1"/>
                <c:pt idx="0">
                  <c:v>40000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B5F-490F-B867-B945CFAF0E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3083520"/>
        <c:axId val="93085056"/>
      </c:barChart>
      <c:catAx>
        <c:axId val="9308352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93085056"/>
        <c:crosses val="autoZero"/>
        <c:auto val="1"/>
        <c:lblAlgn val="ctr"/>
        <c:lblOffset val="100"/>
        <c:noMultiLvlLbl val="0"/>
      </c:catAx>
      <c:valAx>
        <c:axId val="93085056"/>
        <c:scaling>
          <c:orientation val="minMax"/>
          <c:max val="120000"/>
        </c:scaling>
        <c:delete val="0"/>
        <c:axPos val="l"/>
        <c:majorGridlines/>
        <c:numFmt formatCode="#,##0.0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93083520"/>
        <c:crosses val="autoZero"/>
        <c:crossBetween val="between"/>
        <c:majorUnit val="20000"/>
      </c:valAx>
    </c:plotArea>
    <c:legend>
      <c:legendPos val="r"/>
      <c:layout/>
      <c:overlay val="0"/>
      <c:txPr>
        <a:bodyPr/>
        <a:lstStyle/>
        <a:p>
          <a:pPr>
            <a:defRPr sz="12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E26476-71DF-424A-A447-09D0D8D120DB}" type="datetimeFigureOut">
              <a:rPr lang="ru-RU" smtClean="0"/>
              <a:pPr/>
              <a:t>25.05.2021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E30734-46D2-4082-A789-90C7BADBE8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75221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E30734-46D2-4082-A789-90C7BADBE880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68935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E30734-46D2-4082-A789-90C7BADBE880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621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5/25/2021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5/25/2021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5/25/2021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5/25/2021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5/25/2021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5/25/2021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5/25/2021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5/25/2021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5/25/2021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5/25/2021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5/25/2021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CB97365-EBCA-4027-87D5-99FC1D4DF0BB}" type="datetimeFigureOut">
              <a:rPr lang="en-US" smtClean="0"/>
              <a:pPr/>
              <a:t>5/25/2021</a:t>
            </a:fld>
            <a:endParaRPr lang="en-US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kumimoji="0" lang="en-US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1">
                  <a:shade val="50000"/>
                </a:schemeClr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</p:sldLayoutIdLst>
  <p:transition spd="slow">
    <p:split orient="vert"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06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 bwMode="gray">
          <a:xfrm>
            <a:off x="0" y="3071810"/>
            <a:ext cx="9144000" cy="946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1" hangingPunct="1"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Решение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Совета депутатов городского округа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Анадырь</a:t>
            </a:r>
          </a:p>
          <a:p>
            <a:pPr lvl="0" algn="ctr" eaLnBrk="1" hangingPunct="1">
              <a:defRPr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 бюджете городского округа Анадырь на 2020 год и плановый период 2021-2022 годов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 №26 от 17.12.2019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 eaLnBrk="1" hangingPunct="1">
              <a:defRPr/>
            </a:pPr>
            <a:endParaRPr lang="ru-RU" sz="1600" b="1" kern="0" dirty="0" smtClean="0">
              <a:solidFill>
                <a:schemeClr val="tx1">
                  <a:lumMod val="95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БЮДЖЕТ ДЛЯ ГРАЖДАН</a:t>
            </a:r>
            <a:endParaRPr kumimoji="0" lang="ru-RU" sz="36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Georgia" pitchFamily="18" charset="0"/>
              <a:ea typeface="+mj-ea"/>
              <a:cs typeface="+mj-cs"/>
            </a:endParaRPr>
          </a:p>
        </p:txBody>
      </p:sp>
      <p:pic>
        <p:nvPicPr>
          <p:cNvPr id="1027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86116" y="928670"/>
            <a:ext cx="2221393" cy="1571636"/>
          </a:xfrm>
          <a:prstGeom prst="rect">
            <a:avLst/>
          </a:prstGeom>
          <a:noFill/>
        </p:spPr>
      </p:pic>
      <p:sp>
        <p:nvSpPr>
          <p:cNvPr id="20" name="Прямоугольник 19"/>
          <p:cNvSpPr/>
          <p:nvPr/>
        </p:nvSpPr>
        <p:spPr>
          <a:xfrm>
            <a:off x="0" y="285728"/>
            <a:ext cx="91440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Городской округ Анадырь</a:t>
            </a:r>
            <a:endParaRPr lang="ru-RU" sz="36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pic>
        <p:nvPicPr>
          <p:cNvPr id="1033" name="Picture 9" descr="C:\Users\Олег\Desktop\бюджет\jupVXyFd5D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75209" y="4238079"/>
            <a:ext cx="2643206" cy="2304545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286116" y="6488668"/>
            <a:ext cx="3071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декабрь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2019 год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8666" y="32012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2020 год и на плановый период 2021 и 2022 годов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53254" y="-7343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55685" y="0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0543682"/>
              </p:ext>
            </p:extLst>
          </p:nvPr>
        </p:nvGraphicFramePr>
        <p:xfrm>
          <a:off x="8666" y="1071585"/>
          <a:ext cx="9135334" cy="571500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878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39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7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251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807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277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6277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1661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16616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538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291796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 2019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17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69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9284">
                <a:tc gridSpan="10">
                  <a:txBody>
                    <a:bodyPr/>
                    <a:lstStyle/>
                    <a:p>
                      <a:pPr algn="ctr" fontAlgn="t"/>
                      <a:r>
                        <a:rPr lang="ru-RU" sz="2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Малое предпринимательство</a:t>
                      </a:r>
                      <a:endParaRPr lang="ru-RU" sz="2000" b="1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213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субъектов малого и среднего предпринимательства 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42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704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ИП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единиц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522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800" b="0" i="0" u="none" strike="noStrike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532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527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537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532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542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537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9284">
                <a:tc gridSpan="10">
                  <a:txBody>
                    <a:bodyPr/>
                    <a:lstStyle/>
                    <a:p>
                      <a:pPr algn="ctr" fontAlgn="t"/>
                      <a:r>
                        <a:rPr lang="ru-RU" sz="20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Инвестиции</a:t>
                      </a:r>
                      <a:endParaRPr lang="ru-RU" sz="2000" b="1" i="1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075495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Инвестиции в основной капитал за счет всех источников финансирования - всего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 в ценах </a:t>
                      </a:r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соотв. лет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10 300,0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</a:t>
                      </a:r>
                      <a:r>
                        <a:rPr lang="ru-RU" sz="1600" b="0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815,0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10 403,0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10 923,2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10 455,0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11 032,4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10 507,3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7116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Индекс физического объема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к </a:t>
                      </a:r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пред. </a:t>
                      </a:r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году в </a:t>
                      </a:r>
                      <a:r>
                        <a:rPr lang="ru-RU" sz="16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сопост</a:t>
                      </a:r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ценах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99,02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105,00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101,00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101,00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100,50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101,00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100,50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9184" y="0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2020 год и на плановый период 2021 и 2022 года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53254" y="-105449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55685" y="-40545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6371878"/>
              </p:ext>
            </p:extLst>
          </p:nvPr>
        </p:nvGraphicFramePr>
        <p:xfrm>
          <a:off x="9186" y="934122"/>
          <a:ext cx="9134815" cy="578102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877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16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24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806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273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273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1657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1657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5375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269267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 2019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92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41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9267">
                <a:tc gridSpan="9"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Денежные доходы и расходы населения</a:t>
                      </a:r>
                      <a:endParaRPr lang="ru-RU" sz="1800" b="1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926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Доходы - всего</a:t>
                      </a:r>
                      <a:endParaRPr lang="ru-RU" sz="1600" b="1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млн.руб.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15 748,0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16 639,1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16 639,1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17 605,7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17 605,7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18 665,8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18 665,8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9714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Реальные располагаемые денежные доходы населения</a:t>
                      </a:r>
                      <a:endParaRPr lang="ru-RU" sz="1600" b="0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к предыдущему году</a:t>
                      </a:r>
                      <a:endParaRPr lang="ru-RU" sz="1400" b="0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106,47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103,80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103,80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100,00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100,00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100,00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100,00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150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Денежные доходы в расчете на душу населения в месяц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рублей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80 010,4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83 711,3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83 802,1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87 837,0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87 931,7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92 204,2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92 461,8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4294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 и сбережения - всего</a:t>
                      </a:r>
                      <a:endParaRPr lang="ru-RU" sz="1600" b="1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млн.руб.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6 654,0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6 810,4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6 598,9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6 893,5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6 585,2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6 958,3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6 609,8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34633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Средний размер назначенных месячных пенсий пенсионеров, состоящих на учете в отделениях Пенсионного фонда РФ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</a:t>
                      </a: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25 800,0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27 502,8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27 502,8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27502,8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27 502,8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27 502,8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27 502,8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79680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Реальный размер назначенных пенсий</a:t>
                      </a:r>
                      <a:endParaRPr lang="ru-RU" sz="1600" b="0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к предыдущему году</a:t>
                      </a:r>
                      <a:endParaRPr lang="ru-RU" sz="1400" b="0" i="1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106,21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106,60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106,60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100,00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100,00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100,00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100,00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6940" y="0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2020 год и на плановый период 2021 и 2022 годов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51176" y="0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53406" y="24991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0235407"/>
              </p:ext>
            </p:extLst>
          </p:nvPr>
        </p:nvGraphicFramePr>
        <p:xfrm>
          <a:off x="6937" y="1064560"/>
          <a:ext cx="9134984" cy="361618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877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412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29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806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274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274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1658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1658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5377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32305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 2019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30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81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3050">
                <a:tc gridSpan="9"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Труд и </a:t>
                      </a:r>
                      <a:r>
                        <a:rPr lang="ru-RU" sz="18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занятость</a:t>
                      </a:r>
                      <a:endParaRPr lang="ru-RU" sz="1800" b="1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algn="ctr" fontAlgn="t"/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610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Численность занятых в экономике (среднегодовая) - всего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человек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10 149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10 309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10 269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10 449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10 397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10 611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10 533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942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Фонд начисленной заработной платы всех работников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млн.руб. 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14 529,5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15 343,2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15 343,2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16 309,8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16 309,8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17 369,9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17 369,9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150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Социальные выплаты - всего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млн.руб. 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1 218,5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1 295,9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1 295,9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1 295,9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1 295,9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1 295,9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1 295,9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305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 безработицы</a:t>
                      </a:r>
                      <a:endParaRPr lang="ru-RU" sz="1600" b="1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0,14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0,13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0,15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0,12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0,15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0,12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0,13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0978449"/>
              </p:ext>
            </p:extLst>
          </p:nvPr>
        </p:nvGraphicFramePr>
        <p:xfrm>
          <a:off x="0" y="4697720"/>
          <a:ext cx="9143998" cy="218766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886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472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074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809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599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599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1685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1685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5402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76832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Среднемесячная</a:t>
                      </a:r>
                      <a:r>
                        <a:rPr lang="ru-RU" sz="16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заработная плата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Тыс.руб.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124,28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131,24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131,24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139,51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139,51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148,58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148,58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610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Численность пенсионеров, </a:t>
                      </a:r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состоящих на учете в Пенсионном фонде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человек 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3 600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3 600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3 611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3 600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3 629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3 600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3 647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7824">
                <a:tc>
                  <a:txBody>
                    <a:bodyPr/>
                    <a:lstStyle/>
                    <a:p>
                      <a:pPr algn="l" fontAlgn="t"/>
                      <a:endParaRPr lang="ru-RU" sz="1600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fontAlgn="t"/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 </a:t>
                      </a:r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них неработающие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5609" marR="0" marT="0" marB="0"/>
                </a:tc>
                <a:tc>
                  <a:txBody>
                    <a:bodyPr/>
                    <a:lstStyle/>
                    <a:p>
                      <a:pPr algn="ctr" fontAlgn="t"/>
                      <a:endParaRPr lang="ru-RU" sz="1400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t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человек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2 119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2 098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2 119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2 098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2 130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2 098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  <a:r>
                        <a:rPr lang="ru-RU" sz="1600" b="0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130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19116" y="0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2020 год и на плановый период 2021 и 2022 годов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62950" y="-16988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65381" y="47916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1112651"/>
              </p:ext>
            </p:extLst>
          </p:nvPr>
        </p:nvGraphicFramePr>
        <p:xfrm>
          <a:off x="19116" y="1087487"/>
          <a:ext cx="9124885" cy="314838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846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41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481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798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190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190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1568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1568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5293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385342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 2019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534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589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47398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Ввод в эксплуатацию жилых домов за счет всех источников финансирования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кв. м общей площади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0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9,96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1,1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8,86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2441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Общая площадь жилых помещений, приходящаяся на 1 жителя  (на конец года)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кв. м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17,25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17,68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17,17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17,53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17,55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17,36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17,41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86176" y="0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2020 год и на плановый период 2021 и 2022 годов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78794" y="0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1225" y="64904"/>
            <a:ext cx="1285884" cy="909763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-25540" y="1571612"/>
            <a:ext cx="9169540" cy="44579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705" indent="540385" algn="just">
              <a:lnSpc>
                <a:spcPct val="150000"/>
              </a:lnSpc>
              <a:spcAft>
                <a:spcPts val="600"/>
              </a:spcAft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 перспективу показатели социально-экономического развития городского округа Анадырь составлены с учётом решения намеченных задач, направленных на повышение экономической и социальной стабильности, подъёму уровня жизни населения, создание необходимых экономических условий для эффективного хозяйствования всех субъектов, расположенных на территории городского округа, благоприятного предпринимательского и инвестиционного климата, равных условий для конкуренции.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7030A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 useBgFill="1">
        <p:nvSpPr>
          <p:cNvPr id="9" name="TextBox 8"/>
          <p:cNvSpPr txBox="1"/>
          <p:nvPr/>
        </p:nvSpPr>
        <p:spPr>
          <a:xfrm>
            <a:off x="214282" y="1428736"/>
            <a:ext cx="8929718" cy="203132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ru-RU" dirty="0" smtClean="0"/>
              <a:t> </a:t>
            </a:r>
          </a:p>
          <a:p>
            <a:pPr algn="just"/>
            <a:r>
              <a:rPr lang="ru-RU" dirty="0" smtClean="0"/>
              <a:t>	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городского округа Анадырь на 2020 год и плановый период 2021 и 2022 годов был утвержден Решением Совета депутатов городского округа Анадырь от 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12 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декабря 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2019 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года № 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26.</a:t>
            </a:r>
            <a:endParaRPr lang="ru-RU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В бюджете городского округа Анадырь на 2020 год и плановый период 2021 и 2022 годов утверждены следующие основные показатели:</a:t>
            </a:r>
          </a:p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42910" y="928670"/>
            <a:ext cx="7072362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на 2020 год и плановый период 2021 и 2022 годов</a:t>
            </a:r>
          </a:p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3884498"/>
              </p:ext>
            </p:extLst>
          </p:nvPr>
        </p:nvGraphicFramePr>
        <p:xfrm>
          <a:off x="323528" y="3500438"/>
          <a:ext cx="8352928" cy="2638173"/>
        </p:xfrm>
        <a:graphic>
          <a:graphicData uri="http://schemas.openxmlformats.org/drawingml/2006/table">
            <a:tbl>
              <a:tblPr/>
              <a:tblGrid>
                <a:gridCol w="20882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1781580419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727717347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85116">
                <a:tc>
                  <a:txBody>
                    <a:bodyPr/>
                    <a:lstStyle/>
                    <a:p>
                      <a:pPr algn="ctr"/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Наименование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показателя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Утверждено на 2020 год</a:t>
                      </a:r>
                      <a:endParaRPr kumimoji="0" lang="ru-RU" sz="18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Утверждено на 2021 год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Утверждено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</a:t>
                      </a: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2022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5071">
                <a:tc>
                  <a:txBody>
                    <a:bodyPr/>
                    <a:lstStyle/>
                    <a:p>
                      <a:pPr algn="ctr"/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Доходы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бюджета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1 566 662,2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1 540 622,2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1 535 077,7 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5071">
                <a:tc>
                  <a:txBody>
                    <a:bodyPr/>
                    <a:lstStyle/>
                    <a:p>
                      <a:pPr algn="ctr"/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Расходы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бюджета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1 531 662,2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1 540 622,2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1 535 077,7 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5071">
                <a:tc>
                  <a:txBody>
                    <a:bodyPr/>
                    <a:lstStyle/>
                    <a:p>
                      <a:pPr algn="ctr"/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Профицит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бюджета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35 000,0</a:t>
                      </a:r>
                      <a:endParaRPr kumimoji="0" lang="ru-RU" sz="18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0,0</a:t>
                      </a:r>
                      <a:endParaRPr kumimoji="0" lang="ru-RU" sz="18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0,0</a:t>
                      </a:r>
                      <a:endParaRPr kumimoji="0" lang="ru-RU" sz="18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 useBgFill="1">
        <p:nvSpPr>
          <p:cNvPr id="9" name="TextBox 8"/>
          <p:cNvSpPr txBox="1"/>
          <p:nvPr/>
        </p:nvSpPr>
        <p:spPr>
          <a:xfrm>
            <a:off x="214282" y="1428736"/>
            <a:ext cx="8929718" cy="280076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 </a:t>
            </a:r>
          </a:p>
          <a:p>
            <a:pPr algn="just"/>
            <a:r>
              <a:rPr lang="ru-RU" dirty="0" smtClean="0"/>
              <a:t>	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бюджета городского округа Анадырь представлены налоговыми и неналоговыми доходами, а также безвозмездными поступлениями из окружного бюджета в виде субвенций, субсидий и иных межбюджетных трансфертов.</a:t>
            </a:r>
          </a:p>
          <a:p>
            <a:pPr algn="just"/>
            <a:endParaRPr lang="ru-RU" sz="20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Структура доходов бюджета на 2020 год и плановый период 2021 и 2022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годов представлены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таблице:</a:t>
            </a:r>
            <a:endParaRPr lang="ru-RU" sz="20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42910" y="928670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на 2020 год и плановый период 2021 и 2022 годов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8472404"/>
              </p:ext>
            </p:extLst>
          </p:nvPr>
        </p:nvGraphicFramePr>
        <p:xfrm>
          <a:off x="323528" y="3861048"/>
          <a:ext cx="8085133" cy="2654749"/>
        </p:xfrm>
        <a:graphic>
          <a:graphicData uri="http://schemas.openxmlformats.org/drawingml/2006/table">
            <a:tbl>
              <a:tblPr/>
              <a:tblGrid>
                <a:gridCol w="20844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42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2774368882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83307">
                <a:tc gridSpan="4">
                  <a:txBody>
                    <a:bodyPr/>
                    <a:lstStyle/>
                    <a:p>
                      <a:pPr algn="ctr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7884"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показателя</a:t>
                      </a:r>
                    </a:p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Утверждено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2001">
                <a:tc vMerge="1">
                  <a:txBody>
                    <a:bodyPr/>
                    <a:lstStyle/>
                    <a:p>
                      <a:pPr algn="ctr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7008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НАЛОГОВЫЕ И НЕНАЛОГОВЫЕ ДОХОДЫ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spcAft>
                          <a:spcPts val="0"/>
                        </a:spcAft>
                      </a:pPr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707 710,2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spcAft>
                          <a:spcPts val="0"/>
                        </a:spcAft>
                      </a:pPr>
                      <a:endParaRPr kumimoji="0" lang="ru-RU" sz="1800" b="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algn="r" rtl="0" eaLnBrk="1" fontAlgn="b" latinLnBrk="0" hangingPunct="1">
                        <a:spcAft>
                          <a:spcPts val="0"/>
                        </a:spcAft>
                      </a:pPr>
                      <a:endParaRPr kumimoji="0" lang="ru-RU" sz="1800" b="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algn="r" rtl="0" eaLnBrk="1" fontAlgn="b" latinLnBrk="0" hangingPunct="1">
                        <a:spcAft>
                          <a:spcPts val="0"/>
                        </a:spcAft>
                      </a:pPr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735 </a:t>
                      </a:r>
                      <a:r>
                        <a:rPr kumimoji="0" lang="ru-RU" sz="1800" b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063,5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spcAft>
                          <a:spcPts val="0"/>
                        </a:spcAft>
                      </a:pPr>
                      <a:endParaRPr kumimoji="0" lang="ru-RU" sz="1800" b="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algn="r" rtl="0" eaLnBrk="1" fontAlgn="b" latinLnBrk="0" hangingPunct="1">
                        <a:spcAft>
                          <a:spcPts val="0"/>
                        </a:spcAft>
                      </a:pPr>
                      <a:endParaRPr kumimoji="0" lang="ru-RU" sz="1800" b="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algn="r" rtl="0" eaLnBrk="1" fontAlgn="b" latinLnBrk="0" hangingPunct="1">
                        <a:spcAft>
                          <a:spcPts val="0"/>
                        </a:spcAft>
                      </a:pPr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757 </a:t>
                      </a:r>
                      <a:r>
                        <a:rPr kumimoji="0" lang="ru-RU" sz="1800" b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718,7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6599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БЕЗВОЗМЕЗДНЫЕ ПОСТУПЛЕНИЯ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spcAft>
                          <a:spcPts val="0"/>
                        </a:spcAft>
                      </a:pPr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858 863,0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spcAft>
                          <a:spcPts val="0"/>
                        </a:spcAft>
                      </a:pPr>
                      <a:endParaRPr kumimoji="0" lang="ru-RU" sz="1800" b="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algn="r" rtl="0" eaLnBrk="1" fontAlgn="b" latinLnBrk="0" hangingPunct="1">
                        <a:spcAft>
                          <a:spcPts val="0"/>
                        </a:spcAft>
                      </a:pPr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805 </a:t>
                      </a:r>
                      <a:r>
                        <a:rPr kumimoji="0" lang="ru-RU" sz="1800" b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469,7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spcAft>
                          <a:spcPts val="0"/>
                        </a:spcAft>
                      </a:pPr>
                      <a:endParaRPr kumimoji="0" lang="ru-RU" sz="1800" b="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algn="r" rtl="0" eaLnBrk="1" fontAlgn="b" latinLnBrk="0" hangingPunct="1">
                        <a:spcAft>
                          <a:spcPts val="0"/>
                        </a:spcAft>
                      </a:pPr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777 </a:t>
                      </a:r>
                      <a:r>
                        <a:rPr kumimoji="0" lang="ru-RU" sz="1800" b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270,0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9957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1 566 662,2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spcAft>
                          <a:spcPts val="0"/>
                        </a:spcAft>
                      </a:pPr>
                      <a:r>
                        <a:rPr kumimoji="0" lang="ru-RU" sz="1800" b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1 540 622,2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spcAft>
                          <a:spcPts val="0"/>
                        </a:spcAft>
                      </a:pPr>
                      <a:r>
                        <a:rPr kumimoji="0" lang="ru-RU" sz="1800" b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1 535 077,7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на 2020 год и плановый период 2021 и 2022 годов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428737"/>
            <a:ext cx="91440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/>
              <a:t>Прогноз налоговых доходов бюджета городского округа Анадырь на 2020 год сложился в объеме 617 226,6 тыс. рублей, на 2021 год – 646 445,6 тыс. рублей, на 2022 год – 669 926,6 тыс. рублей. Ожидаемая структура налоговых доходов бюджета городского округа Анадырь на 2020 год и плановый период 2021 и 2022 годов  представлена в </a:t>
            </a:r>
            <a:r>
              <a:rPr lang="ru-RU" sz="1600" dirty="0" smtClean="0"/>
              <a:t>таблице:</a:t>
            </a:r>
            <a:endParaRPr lang="ru-RU" sz="1600" dirty="0" smtClean="0"/>
          </a:p>
          <a:p>
            <a:pPr algn="ctr"/>
            <a:endParaRPr lang="ru-RU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5293692"/>
              </p:ext>
            </p:extLst>
          </p:nvPr>
        </p:nvGraphicFramePr>
        <p:xfrm>
          <a:off x="357158" y="2714620"/>
          <a:ext cx="8175282" cy="3594699"/>
        </p:xfrm>
        <a:graphic>
          <a:graphicData uri="http://schemas.openxmlformats.org/drawingml/2006/table">
            <a:tbl>
              <a:tblPr/>
              <a:tblGrid>
                <a:gridCol w="46287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6923">
                  <a:extLst>
                    <a:ext uri="{9D8B030D-6E8A-4147-A177-3AD203B41FA5}">
                      <a16:colId xmlns:a16="http://schemas.microsoft.com/office/drawing/2014/main" val="4265882439"/>
                    </a:ext>
                  </a:extLst>
                </a:gridCol>
                <a:gridCol w="1083572">
                  <a:extLst>
                    <a:ext uri="{9D8B030D-6E8A-4147-A177-3AD203B41FA5}">
                      <a16:colId xmlns:a16="http://schemas.microsoft.com/office/drawing/2014/main" val="1441245551"/>
                    </a:ext>
                  </a:extLst>
                </a:gridCol>
                <a:gridCol w="1296021">
                  <a:extLst>
                    <a:ext uri="{9D8B030D-6E8A-4147-A177-3AD203B41FA5}">
                      <a16:colId xmlns:a16="http://schemas.microsoft.com/office/drawing/2014/main" val="471782052"/>
                    </a:ext>
                  </a:extLst>
                </a:gridCol>
              </a:tblGrid>
              <a:tr h="313739"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Наименование доходов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2020 год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2021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2022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373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Утверждено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4719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Налог на доходы физических лиц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518 135,0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559 062,0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581 399,0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5888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Акцизы по подакцизным товарам (продукции), производимым на территории Российской Федерации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2 035,6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2 035,6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2 035,6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3739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Налоги на совокупный доход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79 553,0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65 195,0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63 926,0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1658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Налог на имущество физических лиц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1 313,0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3 682,0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6 007,0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3739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Земельный налог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13 611,0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13 892,0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13 980,0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3739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Государственная пошлина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2 579,0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2 579,0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2 579,0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3739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Итого налоговых доходов: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617 226,6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646</a:t>
                      </a:r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445,6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669 926,6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 на 2020 год и плановый период 2021 и 2022 годов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643050"/>
            <a:ext cx="91440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ru-RU" dirty="0" smtClean="0"/>
              <a:t>Наибольший удельный вес в структуре налоговых доходов, как и ранее, ожидается от поступлений налога на доходы физических лиц, который составит в 2020 году – 83,9%, в 2021 году – 86,5%, в 2022 году – 86,8%. </a:t>
            </a:r>
          </a:p>
          <a:p>
            <a:pPr algn="just">
              <a:lnSpc>
                <a:spcPct val="200000"/>
              </a:lnSpc>
            </a:pPr>
            <a:r>
              <a:rPr lang="ru-RU" b="1" dirty="0" smtClean="0"/>
              <a:t>Неналоговые доходы бюджета городского округа Анадырь на 2020 год прогнозируются в объеме 90 572,6 тыс. рублей, в 2021 году – в объеме 88 706,9 тыс. рублей, в 2022 году – в объеме 87 881,1 тыс. рублей. 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на 2020 год и плановый период 2021 и 2022 годов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665014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Структура неналоговых доходов бюджета городского округа Анадырь на 2020 год и плановый период 2021 и 2022 годов представлена в </a:t>
            </a:r>
            <a:r>
              <a:rPr lang="ru-RU" dirty="0" smtClean="0"/>
              <a:t>таблице:</a:t>
            </a:r>
            <a:endParaRPr lang="ru-RU" dirty="0" smtClean="0"/>
          </a:p>
          <a:p>
            <a:pPr algn="ctr"/>
            <a:endParaRPr lang="ru-RU" dirty="0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2520933"/>
              </p:ext>
            </p:extLst>
          </p:nvPr>
        </p:nvGraphicFramePr>
        <p:xfrm>
          <a:off x="323528" y="2780928"/>
          <a:ext cx="8496945" cy="3096768"/>
        </p:xfrm>
        <a:graphic>
          <a:graphicData uri="http://schemas.openxmlformats.org/drawingml/2006/table">
            <a:tbl>
              <a:tblPr/>
              <a:tblGrid>
                <a:gridCol w="38557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22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42266">
                  <a:extLst>
                    <a:ext uri="{9D8B030D-6E8A-4147-A177-3AD203B41FA5}">
                      <a16:colId xmlns:a16="http://schemas.microsoft.com/office/drawing/2014/main" val="644894492"/>
                    </a:ext>
                  </a:extLst>
                </a:gridCol>
                <a:gridCol w="13566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20894"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Наименование доходов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2020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2021 год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2022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089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Утверждено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4103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использования имущества, находящегося в государственной и муниципальной собственности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73 621,8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75 398,1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77 501,5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417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Платежи при пользовании природными ресурсами 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1 647,0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1 629,0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1 639,0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987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оказания платных услуг (работ) и компенсации затрат государства 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987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продажи материальных и нематериальных активов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11 355,4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7 518,6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6 966,5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5641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Штрафы, санкции, возмещение ущерба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3 946,4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4 159,2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1 772,1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0894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Итого неналоговых доходов: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90 572,6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88 706,9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87 881,1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 bwMode="auto">
          <a:xfrm>
            <a:off x="0" y="102"/>
            <a:ext cx="9159090" cy="900098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6798" y="35813"/>
            <a:ext cx="7326684" cy="828675"/>
          </a:xfrm>
        </p:spPr>
        <p:txBody>
          <a:bodyPr/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понятия и термины, используемые в бюджетном 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процессе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вал 5"/>
          <p:cNvSpPr/>
          <p:nvPr/>
        </p:nvSpPr>
        <p:spPr bwMode="auto">
          <a:xfrm>
            <a:off x="7565913" y="-478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3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78508" y="64426"/>
            <a:ext cx="1285884" cy="909763"/>
          </a:xfrm>
          <a:prstGeom prst="rect">
            <a:avLst/>
          </a:prstGeom>
          <a:noFill/>
        </p:spPr>
      </p:pic>
      <p:sp>
        <p:nvSpPr>
          <p:cNvPr id="18" name="TextBox 17"/>
          <p:cNvSpPr txBox="1"/>
          <p:nvPr/>
        </p:nvSpPr>
        <p:spPr>
          <a:xfrm>
            <a:off x="15090" y="974189"/>
            <a:ext cx="91440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 smtClean="0"/>
              <a:t>	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Местный бюджет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форма образования и расходования денежных средств для реализации задач и функций местного самоуправления.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бюджета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поступающие в бюджет денежные средства: налоговые и неналоговые доходы, а также безвозмездные поступления от других бюджетов в форме дотаций, субсидий, субвенций и иных межбюджетных трансфертов.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бюджета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выплачиваемые из бюджета денежные средства, направляемые на реализацию задач и функций органов власти в различных отраслях: образование, культура, здравоохранение, жилищно-коммунальное хозяйство, сельское хозяйство, социальная защита и обеспечение населения и т.д.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Дефицит бюджета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превышение расходов бюджета над его доходами;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Профицит бюджета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превышение доходов бюджета над его расходами.</a:t>
            </a:r>
          </a:p>
        </p:txBody>
      </p:sp>
    </p:spTree>
    <p:extLst>
      <p:ext uri="{BB962C8B-B14F-4D97-AF65-F5344CB8AC3E}">
        <p14:creationId xmlns:p14="http://schemas.microsoft.com/office/powerpoint/2010/main" val="2159826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на 2020 год и плановый период 2021 и 2022 годов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500174"/>
            <a:ext cx="900115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Объем безвозмездных поступлений из окружного бюджета в 20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году утвержден в размере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58 863,0 тыс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рублей, в 2021 году – в размере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805 469,7 тыс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рублей, в 2022 году – в размере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777 270,0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тыс. рублей. Ожидаемая структура безвозмездных поступлений из окружного бюджета представлена в диаграмме: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2212447103"/>
              </p:ext>
            </p:extLst>
          </p:nvPr>
        </p:nvGraphicFramePr>
        <p:xfrm>
          <a:off x="714348" y="3143248"/>
          <a:ext cx="7643866" cy="32464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на 2020 год и на плановый период 2021 и 2022 годов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500174"/>
            <a:ext cx="91440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smtClean="0"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Долговые обязательства городского округа Анадырь состоят из обязательств по бюджетным кредитам, полученным из окружного бюджета.</a:t>
            </a:r>
          </a:p>
          <a:p>
            <a:pPr algn="just">
              <a:lnSpc>
                <a:spcPct val="15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Динамика изменения объема долговых обязательств городского округа Анадырь за 2014-2022 годы представлена в диаграмме:</a:t>
            </a:r>
          </a:p>
          <a:p>
            <a:pPr algn="just"/>
            <a:endParaRPr lang="ru-RU" dirty="0" smtClean="0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1254622433"/>
              </p:ext>
            </p:extLst>
          </p:nvPr>
        </p:nvGraphicFramePr>
        <p:xfrm>
          <a:off x="1002380" y="3573016"/>
          <a:ext cx="6665964" cy="30327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на 2020 год и плановый период 2021 и 2022 годов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4283" y="1571612"/>
            <a:ext cx="8786873" cy="5259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 smtClean="0"/>
              <a:t>	</a:t>
            </a:r>
            <a:r>
              <a:rPr lang="ru-RU" sz="1600" dirty="0" smtClean="0"/>
              <a:t>Приоритетами в расходовании средств бюджета городского округа Анадырь на 2020 год и плановый период 2021 и 2022 годов становятся:</a:t>
            </a:r>
          </a:p>
          <a:p>
            <a:pPr>
              <a:lnSpc>
                <a:spcPct val="150000"/>
              </a:lnSpc>
            </a:pPr>
            <a:r>
              <a:rPr lang="ru-RU" sz="1600" dirty="0" smtClean="0"/>
              <a:t>1) обеспечение своевременности и полноты выплаты заработной платы работникам бюджетной сферы;</a:t>
            </a:r>
          </a:p>
          <a:p>
            <a:pPr>
              <a:lnSpc>
                <a:spcPct val="150000"/>
              </a:lnSpc>
            </a:pPr>
            <a:r>
              <a:rPr lang="ru-RU" sz="1600" dirty="0" smtClean="0"/>
              <a:t>2) недопущение кредиторской задолженности по заработной плате и социальным выплатам;</a:t>
            </a:r>
          </a:p>
          <a:p>
            <a:pPr>
              <a:lnSpc>
                <a:spcPct val="150000"/>
              </a:lnSpc>
            </a:pPr>
            <a:r>
              <a:rPr lang="ru-RU" sz="1600" dirty="0" smtClean="0"/>
              <a:t>3) снижение долговой нагрузки городского округа Анадырь.</a:t>
            </a:r>
          </a:p>
          <a:p>
            <a:pPr algn="just">
              <a:lnSpc>
                <a:spcPct val="150000"/>
              </a:lnSpc>
            </a:pPr>
            <a:r>
              <a:rPr lang="en-US" sz="1600" dirty="0" smtClean="0"/>
              <a:t>	</a:t>
            </a:r>
            <a:endParaRPr lang="ru-RU" sz="1600" dirty="0" smtClean="0"/>
          </a:p>
          <a:p>
            <a:pPr algn="just">
              <a:lnSpc>
                <a:spcPct val="150000"/>
              </a:lnSpc>
            </a:pPr>
            <a:r>
              <a:rPr lang="ru-RU" sz="1600" dirty="0" smtClean="0"/>
              <a:t>Бюджет городского округа Анадырь по расходам запланирован в 2020 году в объеме </a:t>
            </a:r>
            <a:r>
              <a:rPr lang="ru-RU" sz="1600" dirty="0"/>
              <a:t>1 531 </a:t>
            </a:r>
            <a:r>
              <a:rPr lang="ru-RU" sz="1600" dirty="0" smtClean="0"/>
              <a:t>662,2 тыс</a:t>
            </a:r>
            <a:r>
              <a:rPr lang="ru-RU" sz="1600" dirty="0" smtClean="0"/>
              <a:t>. рублей, в 2021 году – </a:t>
            </a:r>
            <a:r>
              <a:rPr lang="ru-RU" sz="1600" dirty="0"/>
              <a:t>1 540 622,2 тыс</a:t>
            </a:r>
            <a:r>
              <a:rPr lang="ru-RU" sz="1600" dirty="0" smtClean="0"/>
              <a:t>. рублей, в 2022 году – </a:t>
            </a:r>
            <a:r>
              <a:rPr lang="ru-RU" sz="1600" dirty="0"/>
              <a:t>1 535 077,7 тыс</a:t>
            </a:r>
            <a:r>
              <a:rPr lang="ru-RU" sz="1600" dirty="0" smtClean="0"/>
              <a:t>. рублей. Информация  об объемах бюджета городского округа Анадырь на 2020 год и плановый период 2021 и 2022 годов по разделам классификации расходов бюджета представлена в таблице и диаграмме: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571480"/>
            <a:ext cx="7072362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на 2020 год и плановый период 2021 и 2022 годов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084" y="1510199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Информация о расходах бюджета за 2020 год и плановый период 2021 и 2022 годов представлена в таблице (тыс. рублей</a:t>
            </a:r>
            <a:r>
              <a:rPr lang="ru-RU" sz="1400" dirty="0" smtClean="0"/>
              <a:t>):</a:t>
            </a:r>
            <a:endParaRPr lang="ru-RU" sz="1400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7020005"/>
              </p:ext>
            </p:extLst>
          </p:nvPr>
        </p:nvGraphicFramePr>
        <p:xfrm>
          <a:off x="492222" y="2253994"/>
          <a:ext cx="8112225" cy="3911308"/>
        </p:xfrm>
        <a:graphic>
          <a:graphicData uri="http://schemas.openxmlformats.org/drawingml/2006/table">
            <a:tbl>
              <a:tblPr/>
              <a:tblGrid>
                <a:gridCol w="42763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818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66248">
                  <a:extLst>
                    <a:ext uri="{9D8B030D-6E8A-4147-A177-3AD203B41FA5}">
                      <a16:colId xmlns:a16="http://schemas.microsoft.com/office/drawing/2014/main" val="789784544"/>
                    </a:ext>
                  </a:extLst>
                </a:gridCol>
                <a:gridCol w="1387833">
                  <a:extLst>
                    <a:ext uri="{9D8B030D-6E8A-4147-A177-3AD203B41FA5}">
                      <a16:colId xmlns:a16="http://schemas.microsoft.com/office/drawing/2014/main" val="2889885977"/>
                    </a:ext>
                  </a:extLst>
                </a:gridCol>
              </a:tblGrid>
              <a:tr h="23177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Наименования разделов</a:t>
                      </a:r>
                    </a:p>
                  </a:txBody>
                  <a:tcPr marL="9071" marR="9071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2020 год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2021 год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2022 год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177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Утверждено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5977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Условно утвержденные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Х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36 537,4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71 042,9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3063754"/>
                  </a:ext>
                </a:extLst>
              </a:tr>
              <a:tr h="454106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Общегосударственные вопросы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212 947,5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209 953,8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217 179,6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6957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Национальная безопасность и правоохранительная деятельность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6 127,6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6 231,6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6 321,1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1779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Национальная экономика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184 243,9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178 083,2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135 506,6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0873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Жилищно-коммунальное хозяйство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89 602,0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81 194,8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71 045,8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1779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Образование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867 033,1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866 102,2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870 439,9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4106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Культура, кинематография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110 605,1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115 354,8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110 252,8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1779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Здравоохранение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2 064,1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2 064,1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2 064,1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31779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Социальная политика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54 144,5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40 596,2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46 720,8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46836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Физическая культура и спорт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4 894,4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4 504,1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4 504,1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31779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Всего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1 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531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622,2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1 540 622,2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1 535 077,7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на 2020 год и плановый период 2021 и 2022 годов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57158" y="1714488"/>
            <a:ext cx="8215370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 smtClean="0"/>
              <a:t>	Бюджет городского округа Анадырь на 2020 год и плановый период 2021 и 2022 годов сформирован на основе 10 муниципальных программ городского округа Анадырь, охватывающих основные сферы (направления) деятельности органов исполнительной власти.  Доля «программных» расходов составляет  </a:t>
            </a:r>
            <a:r>
              <a:rPr lang="ru-RU" dirty="0" smtClean="0"/>
              <a:t>90,3%.</a:t>
            </a:r>
            <a:endParaRPr lang="ru-RU" dirty="0" smtClean="0"/>
          </a:p>
          <a:p>
            <a:pPr algn="just">
              <a:lnSpc>
                <a:spcPct val="150000"/>
              </a:lnSpc>
            </a:pPr>
            <a:r>
              <a:rPr lang="ru-RU" dirty="0" smtClean="0"/>
              <a:t>	Непрограммные направления расходов бюджета городского округа Анадырь включают расходы по обеспечению функционирования органов власти, расходы, связанные с обязательствами городского округа Анадырь (членские взносы, публикация в СМИ и другие).</a:t>
            </a:r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214290"/>
            <a:ext cx="7072362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на 2020 и плановый период 2021 и 2022 годов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548598"/>
              </p:ext>
            </p:extLst>
          </p:nvPr>
        </p:nvGraphicFramePr>
        <p:xfrm>
          <a:off x="357158" y="1489966"/>
          <a:ext cx="8429683" cy="5218933"/>
        </p:xfrm>
        <a:graphic>
          <a:graphicData uri="http://schemas.openxmlformats.org/drawingml/2006/table">
            <a:tbl>
              <a:tblPr/>
              <a:tblGrid>
                <a:gridCol w="34947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83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3530306809"/>
                    </a:ext>
                  </a:extLst>
                </a:gridCol>
                <a:gridCol w="686449">
                  <a:extLst>
                    <a:ext uri="{9D8B030D-6E8A-4147-A177-3AD203B41FA5}">
                      <a16:colId xmlns:a16="http://schemas.microsoft.com/office/drawing/2014/main" val="842593804"/>
                    </a:ext>
                  </a:extLst>
                </a:gridCol>
              </a:tblGrid>
              <a:tr h="34408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Наименование программы </a:t>
                      </a:r>
                      <a:b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</a:b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Ответственное за исполнение структурное подразделение</a:t>
                      </a:r>
                      <a:b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</a:b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2020 год</a:t>
                      </a:r>
                    </a:p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(тыс.руб.)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2021 год</a:t>
                      </a:r>
                    </a:p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(</a:t>
                      </a:r>
                      <a:r>
                        <a:rPr lang="ru-RU" sz="1000" b="0" i="0" u="none" strike="noStrike" dirty="0" err="1" smtClean="0">
                          <a:solidFill>
                            <a:schemeClr val="tx1"/>
                          </a:solidFill>
                          <a:latin typeface="Times New Roman"/>
                        </a:rPr>
                        <a:t>тыс.руб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.)</a:t>
                      </a: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2022 год</a:t>
                      </a:r>
                    </a:p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(</a:t>
                      </a:r>
                      <a:r>
                        <a:rPr lang="ru-RU" sz="1000" b="0" i="0" u="none" strike="noStrike" dirty="0" err="1" smtClean="0">
                          <a:solidFill>
                            <a:schemeClr val="tx1"/>
                          </a:solidFill>
                          <a:latin typeface="Times New Roman"/>
                        </a:rPr>
                        <a:t>тыс.руб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.)</a:t>
                      </a: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8880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</a:t>
                      </a:r>
                      <a:r>
                        <a:rPr kumimoji="0" lang="ru-RU" sz="1000" b="1" i="0" u="none" strike="noStrike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программа </a:t>
                      </a:r>
                      <a:r>
                        <a:rPr kumimoji="0" lang="ru-RU" sz="1000" b="1" i="0" u="none" strike="noStrike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«Управление финансами и имуществом городского округа Анадырь на 2016-2022 годы»</a:t>
                      </a:r>
                      <a:endParaRPr kumimoji="0" lang="ru-RU" sz="1000" b="1" i="0" u="none" strike="noStrike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Управление финансов, экономики и имущественных отношений Администрации городского округа Анадырь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39 198,3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39 080,0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40 777,5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05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«Анадырь </a:t>
                      </a:r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безопасный город на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2018-2022 годы»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Администрация городского округа Анадырь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2 441,7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2 441,7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2 441,7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403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«Поддержка </a:t>
                      </a:r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развитие основных секторов экономики городского округа Анадырь на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2019-2022 годы»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Управление финансов, экономики и имущественных отношений Администрации городского округа Анадырь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30 443,4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30 443,4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30 443,4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4635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«Жилье </a:t>
                      </a:r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городском округе Анадырь на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2016-2022 годы»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Администрация городского округа Анадырь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32 195,8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18 222,2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23 823,7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4635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«Развитие </a:t>
                      </a:r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территории городского округа Анадырь на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2019-2023 годы»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Администрация городского округа Анадырь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230 332,7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200 722,9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162 541,1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6889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kumimoji="0" lang="ru-RU" sz="10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Развитие социально-культурной сферы в городском округе Анадырь на 2020-2025 годы</a:t>
                      </a:r>
                      <a:r>
                        <a:rPr kumimoji="0" lang="ru-RU" sz="10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Управление по социальной политике Администрации городского округа Анадырь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131 702,0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135 486,7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130 907,8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8565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«Развитие </a:t>
                      </a:r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образования и молодежная политика на территории городского округа Анадырь на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2020-2025 годы»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Управление по социальной политике Администрации городского округа Анадырь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891 683,9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891 753,0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896 090,7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1880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«Охрана </a:t>
                      </a:r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окружающей среды в городском округе Анадырь на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2015-2023 годы»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Администрация городского округа Анадырь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r>
                        <a:rPr lang="ru-RU" sz="1000" b="0" i="0" u="none" strike="noStrike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141,9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56889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«Формирование современной городской среды на территории городского округа Анадырь на 2018-2022 годы»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Администрация городского округа Анадырь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14 140,9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14 040,9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14 639,0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56889">
                <a:tc>
                  <a:txBody>
                    <a:bodyPr/>
                    <a:lstStyle/>
                    <a:p>
                      <a:r>
                        <a:rPr kumimoji="0" lang="ru-RU" sz="10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Муниципальная программа «Создание единого информационного пространства городского округа Анадырь на 2020-2025 годы»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Администрация городского округа Анадырь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10 884,0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8 091,4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8 546,4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5516041"/>
                  </a:ext>
                </a:extLst>
              </a:tr>
              <a:tr h="384635">
                <a:tc gridSpan="2"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  <a:r>
                        <a:rPr lang="ru-RU" sz="1000" b="1" i="0" u="none" strike="noStrike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РАСХОДОВ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383 022,7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355 424,1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310 211,3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357158" y="1071546"/>
            <a:ext cx="85725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/>
              <a:t>Муниципальные программы городского округа Анадырь на 2020 год и плановый период 2021 и 2022 годов 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42910" y="1428736"/>
            <a:ext cx="77153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85786" y="1000108"/>
            <a:ext cx="692948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 smtClean="0">
                <a:effectLst/>
                <a:latin typeface="Times New Roman" pitchFamily="18" charset="0"/>
                <a:cs typeface="Times New Roman" pitchFamily="18" charset="0"/>
              </a:rPr>
              <a:t>Бюджет в доступной для граждан форме сформирован в целях реализации принципа прозрачности и открытости бюджетной системы Российской Федерации, обеспечения полного и доступного информирования граждан о бюджете городского округа Анадырь.</a:t>
            </a:r>
            <a:endParaRPr lang="ru-RU" sz="16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7158" y="2214554"/>
            <a:ext cx="85011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Контактная информация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Адрес: 689000, Чукотский А.О., г. Анадырь, ул. Рультытегина д. 1, тел/факс: 6-36-00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E-mail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precedent@rambler.ru  (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электронный адрес приемной Главы Администрации городского округа Анадырь)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finotdel@chukotnet.ru  (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электронный адрес Управления финансов, экономики и имущественных отношений Администрации городского округа Анадырь)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42910" y="1428736"/>
            <a:ext cx="77153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57224" y="1643050"/>
            <a:ext cx="692948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Подготовлено </a:t>
            </a:r>
          </a:p>
          <a:p>
            <a:pPr algn="ctr"/>
            <a:r>
              <a:rPr lang="ru-RU" sz="2800" dirty="0" smtClean="0"/>
              <a:t>Управлением финансов, экономики и имущественных отношений Администрации городского округа Анадырь</a:t>
            </a:r>
            <a:endParaRPr lang="ru-RU" sz="28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 bwMode="auto">
          <a:xfrm>
            <a:off x="0" y="4760"/>
            <a:ext cx="9159090" cy="900098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480" y="8112"/>
            <a:ext cx="7326684" cy="896782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2020 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 и на период 2021 и 2022 годов</a:t>
            </a:r>
          </a:p>
        </p:txBody>
      </p:sp>
      <p:sp>
        <p:nvSpPr>
          <p:cNvPr id="6" name="Овал 5"/>
          <p:cNvSpPr/>
          <p:nvPr/>
        </p:nvSpPr>
        <p:spPr bwMode="auto">
          <a:xfrm>
            <a:off x="7653254" y="-71394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22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55685" y="-12980"/>
            <a:ext cx="1285884" cy="909763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0" y="872006"/>
            <a:ext cx="9159089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lnSpc>
                <a:spcPct val="150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 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формировании прогноза социально-экономического развития городского округа Анадырь 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учитываются 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сценарные условия функционирования экономики и социальной сферы Чукотского автономного округа, а также общероссийские сценарные условия функционирования экономики и социальной сферы</a:t>
            </a: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Прогноз 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разработан 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двух вариантах с учётом вероятностного воздействия внутренних и внешних политических, экономических, социальных и других факторов, а также приоритетов и основных направлений социально-экономического развития городского округа Анадырь.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Первый вариант Прогноза является </a:t>
            </a: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умеренным (инерционным)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 исходит из возможности сохранения в прогнозируемом периоде тенденций внешних и внутренних условий функционирования экономики и социальной сферы.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Второй вариант Прогноза является </a:t>
            </a: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основным (благоприятным) 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исходит из более благоприятных по сравнению с действующими внешних и внутренних условий развития экономики и социальной сферы.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3554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24510" y="66937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2020 год и на плановый период 2021 и 2020  годов 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68344" y="-6456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0775" y="66937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8728123"/>
              </p:ext>
            </p:extLst>
          </p:nvPr>
        </p:nvGraphicFramePr>
        <p:xfrm>
          <a:off x="0" y="1266012"/>
          <a:ext cx="9134996" cy="55679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536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62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89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93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5971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5971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1333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1333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5077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212443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 2019 года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прогноз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10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 год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 год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год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48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4839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Численность  населения (среднегодовая) - всего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человек</a:t>
                      </a:r>
                      <a:endParaRPr lang="ru-RU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16</a:t>
                      </a:r>
                      <a:r>
                        <a:rPr lang="ru-RU" sz="1600" b="1" i="0" u="none" strike="noStrike" baseline="0" dirty="0" smtClean="0">
                          <a:latin typeface="Times New Roman"/>
                        </a:rPr>
                        <a:t> 402</a:t>
                      </a:r>
                      <a:r>
                        <a:rPr lang="ru-RU" sz="1600" b="1" i="0" u="none" strike="noStrike" dirty="0" smtClean="0">
                          <a:latin typeface="Times New Roman"/>
                        </a:rPr>
                        <a:t>,0   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16 564,0   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16 546   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16 703,0   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16 685,0   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16 870,0   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16 823,0   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8305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b="1" i="1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к </a:t>
                      </a:r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пред. </a:t>
                      </a:r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году</a:t>
                      </a:r>
                      <a:endParaRPr lang="ru-RU" sz="1600" b="0" i="1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101,16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100,99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100,88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100,84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100,84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101,00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100,83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7475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Величина прожиточного минимума в среднем на душу населения в месяц</a:t>
                      </a:r>
                      <a:endParaRPr lang="ru-RU" sz="1600" b="1" i="1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руб.</a:t>
                      </a:r>
                      <a:endParaRPr lang="ru-RU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22 808,0  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23 768,0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23 768,0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24 770,0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24 770,0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25 813,0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25 813,0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66068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Выпуск товаров и услуг</a:t>
                      </a:r>
                      <a:endParaRPr lang="ru-RU" sz="1600" b="1" i="1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 в ценах </a:t>
                      </a:r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соотв. </a:t>
                      </a:r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лет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18 673,60  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20 414,1   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19 600,8   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21 087,0   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20 134,1   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21 109,5   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20 134,1   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59022" y="50556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2020 год и на плановый период 2021 и 2022 годов 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73469" y="-54892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39980" y="-45377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1486463"/>
              </p:ext>
            </p:extLst>
          </p:nvPr>
        </p:nvGraphicFramePr>
        <p:xfrm>
          <a:off x="15739" y="984682"/>
          <a:ext cx="9114263" cy="587331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680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67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7841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349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349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1419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1419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5156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347537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 2019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75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83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3127">
                <a:tc gridSpan="9">
                  <a:txBody>
                    <a:bodyPr/>
                    <a:lstStyle/>
                    <a:p>
                      <a:pPr algn="ctr" fontAlgn="t"/>
                      <a:r>
                        <a:rPr lang="ru-RU" sz="2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Промышленное </a:t>
                      </a:r>
                      <a:r>
                        <a:rPr lang="ru-RU" sz="20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производство</a:t>
                      </a:r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algn="ctr" fontAlgn="t"/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0711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отгруженных </a:t>
                      </a:r>
                      <a:r>
                        <a:rPr lang="ru-RU" sz="16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товаров всего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 в ценах </a:t>
                      </a:r>
                      <a:r>
                        <a:rPr lang="ru-RU" sz="14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соотв.лет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18 673,6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20 414,1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19 600,8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21 087,0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20 134,1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21 109,5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20 134,1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9826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отгруженных </a:t>
                      </a:r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товаров добыча полезных ископаемых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 в ценах </a:t>
                      </a:r>
                      <a:r>
                        <a:rPr lang="ru-RU" sz="14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соотв.лет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14 494,2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15 943,6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15 218,9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16 421,9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15 675,5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16 421,9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15 675,5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0711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отгруженных </a:t>
                      </a:r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товаров обрабатывающие производства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 в ценах </a:t>
                      </a:r>
                      <a:r>
                        <a:rPr lang="ru-RU" sz="14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соотв.лет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1 408,2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1 617,6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1 547,6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1 777,9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1 624,3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1 786,7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1 624,3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90711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отгруженных </a:t>
                      </a:r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товаров электроэнергия,</a:t>
                      </a:r>
                      <a:r>
                        <a:rPr lang="ru-RU" sz="1600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газ и вода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 в ценах </a:t>
                      </a:r>
                      <a:r>
                        <a:rPr lang="ru-RU" sz="14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соотв.лет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1 261,2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336,9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324,3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1 363,6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1 324,3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1 377,3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1 324,3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90711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отгруженных товаров </a:t>
                      </a:r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рыболовство и рыбоводство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 в ценах </a:t>
                      </a:r>
                      <a:r>
                        <a:rPr lang="ru-RU" sz="14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соотв.лет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1 510,0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1 516,0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  <a:r>
                        <a:rPr lang="ru-RU" sz="1600" b="0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510,0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1 523,6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1 510,0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1 523,6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1 510,0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24510" y="32012"/>
            <a:ext cx="7643834" cy="968096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2020 год и на плановый период 2021 и 2022 годов 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68344" y="36916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0775" y="32012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1953941362"/>
              </p:ext>
            </p:extLst>
          </p:nvPr>
        </p:nvGraphicFramePr>
        <p:xfrm>
          <a:off x="107503" y="1076488"/>
          <a:ext cx="8949155" cy="4709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09595" y="5657671"/>
            <a:ext cx="89491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24510" y="32012"/>
            <a:ext cx="7643834" cy="968096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2020 год и на плановый период 2021 и 2022 годов 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68344" y="36916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0775" y="32012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4291190941"/>
              </p:ext>
            </p:extLst>
          </p:nvPr>
        </p:nvGraphicFramePr>
        <p:xfrm>
          <a:off x="107503" y="1076488"/>
          <a:ext cx="8949155" cy="4709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0" y="0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2020 год и на плановый период 2021 и 2022 годов </a:t>
            </a:r>
            <a:r>
              <a:rPr lang="ru-RU" sz="2000" dirty="0" smtClean="0">
                <a:solidFill>
                  <a:schemeClr val="bg1"/>
                </a:solidFill>
              </a:rPr>
              <a:t> 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43834" y="-24526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46265" y="40378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2029719"/>
              </p:ext>
            </p:extLst>
          </p:nvPr>
        </p:nvGraphicFramePr>
        <p:xfrm>
          <a:off x="0" y="1079948"/>
          <a:ext cx="9134579" cy="585745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997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8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015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244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806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271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6271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1654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1654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5373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09298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 h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 2019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14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73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7327">
                <a:tc gridSpan="10">
                  <a:txBody>
                    <a:bodyPr/>
                    <a:lstStyle/>
                    <a:p>
                      <a:pPr algn="ctr" fontAlgn="ctr"/>
                      <a:r>
                        <a:rPr lang="ru-RU" sz="2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Производство важнейших видов продукции в натуральном выражении </a:t>
                      </a:r>
                      <a:endParaRPr lang="ru-RU" sz="2000" b="1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1477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Хлеб и хлебобулочные изделия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тонн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802,20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810,22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802,20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818,32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842,31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818,32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842,31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1477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Скот и птица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тонн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0,00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1477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Молоко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тонн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8,60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8,86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8,69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10,63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8,69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11,69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8,69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7505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Яйца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штук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2,70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2,70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2,70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2,97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2,84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3,56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2,98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07505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Колбасные изделия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тонн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114,90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116,05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115,47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116,63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115,47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116,63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115,47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702950">
                <a:tc gridSpan="2"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Цельномолочная продукция (в пересчете на молоко)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тонн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534,70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545,39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540,05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556,30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545,45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561,86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545,45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761257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Товарная пищевая рыбная продукция, включая консервы рыбные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тонн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15,90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16,70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16,06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17,03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16,06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17,20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16,06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1477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Пиво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</a:t>
                      </a:r>
                      <a:r>
                        <a:rPr lang="ru-RU" sz="16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дкл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80,40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81,20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80,40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81,86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80,40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81,86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80,40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07505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Электроэнергия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</a:t>
                      </a:r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кВт. ч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        73,06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     74,38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  74,38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  75,71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    75,71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      75,71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        75,71  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9420" y="0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2020 год и на плановый период 2021 и 2022 годов 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53254" y="-16988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57451" y="0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9471435"/>
              </p:ext>
            </p:extLst>
          </p:nvPr>
        </p:nvGraphicFramePr>
        <p:xfrm>
          <a:off x="35495" y="1039573"/>
          <a:ext cx="9108505" cy="581842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642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97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012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211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8035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241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6241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1623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1623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53446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229273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 h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 2019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92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854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3039">
                <a:tc gridSpan="10">
                  <a:txBody>
                    <a:bodyPr/>
                    <a:lstStyle/>
                    <a:p>
                      <a:pPr algn="ctr" fontAlgn="ctr"/>
                      <a:r>
                        <a:rPr lang="ru-RU" sz="2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Рынок товаров и услуг</a:t>
                      </a:r>
                      <a:endParaRPr lang="ru-RU" sz="2400" b="1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9204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Оборот розничной торговли 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 в ценах </a:t>
                      </a: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соотв. </a:t>
                      </a: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лет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4 004,60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4 124,74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3 924,51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4 165,99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3 885,26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4 186,82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3 885,26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4052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Индекс физического объема оборота розничной торговли</a:t>
                      </a:r>
                      <a:endParaRPr lang="ru-RU" sz="1600" b="0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к </a:t>
                      </a: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пред. </a:t>
                      </a: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году</a:t>
                      </a:r>
                      <a:endParaRPr lang="ru-RU" sz="1400" b="0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103,00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103,00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98,00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101,00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99,00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100,50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100,00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9204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Оборот общественного питания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 в ценах </a:t>
                      </a: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соотв. </a:t>
                      </a: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лет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83,10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91,41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87,26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100,55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89,00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110,61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89,89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86078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Индекс физического объема оборота общественного питания</a:t>
                      </a:r>
                      <a:endParaRPr lang="ru-RU" sz="1600" b="0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к </a:t>
                      </a: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пред. </a:t>
                      </a: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году</a:t>
                      </a:r>
                      <a:endParaRPr lang="ru-RU" sz="1400" b="0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111,44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110,00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105,00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110,00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102,00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110,00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101,00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96994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платных услуг населению 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 в ценах </a:t>
                      </a: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соотв. лет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2 566,32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2 594,27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2 587,14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2 626,99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2 610,90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2 660,82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2 634,62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917091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Индекс физического объема платных услуг населению</a:t>
                      </a:r>
                      <a:endParaRPr lang="ru-RU" sz="1600" b="0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к </a:t>
                      </a: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пред. </a:t>
                      </a: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году в </a:t>
                      </a:r>
                      <a:r>
                        <a:rPr lang="ru-RU" sz="14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сопост</a:t>
                      </a: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ценах</a:t>
                      </a:r>
                      <a:endParaRPr lang="ru-RU" sz="1400" b="0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93,65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101,09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100,81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101,26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100,92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101,29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100,91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21480</TotalTime>
  <Words>2712</Words>
  <Application>Microsoft Office PowerPoint</Application>
  <PresentationFormat>Экран (4:3)</PresentationFormat>
  <Paragraphs>849</Paragraphs>
  <Slides>27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5" baseType="lpstr">
      <vt:lpstr>Arial</vt:lpstr>
      <vt:lpstr>Calibri</vt:lpstr>
      <vt:lpstr>Constantia</vt:lpstr>
      <vt:lpstr>Georgia</vt:lpstr>
      <vt:lpstr>Times New Roman</vt:lpstr>
      <vt:lpstr>Verdana</vt:lpstr>
      <vt:lpstr>Wingdings 2</vt:lpstr>
      <vt:lpstr>Поток</vt:lpstr>
      <vt:lpstr>Презентация PowerPoint</vt:lpstr>
      <vt:lpstr>Основные понятия и термины, используемые в бюджетном процессе</vt:lpstr>
      <vt:lpstr>Основные показатели прогноза социально-экономического развития  городского округа Анадырь на 2020 год и на период 2021 и 2022 годов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</dc:title>
  <dc:creator>sinbin</dc:creator>
  <cp:lastModifiedBy>Татьяна Микитюк</cp:lastModifiedBy>
  <cp:revision>1193</cp:revision>
  <dcterms:created xsi:type="dcterms:W3CDTF">2004-02-12T06:43:32Z</dcterms:created>
  <dcterms:modified xsi:type="dcterms:W3CDTF">2021-05-25T05:48:29Z</dcterms:modified>
</cp:coreProperties>
</file>