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6" r:id="rId1"/>
  </p:sldMasterIdLst>
  <p:notesMasterIdLst>
    <p:notesMasterId r:id="rId23"/>
  </p:notesMasterIdLst>
  <p:sldIdLst>
    <p:sldId id="284" r:id="rId2"/>
    <p:sldId id="294" r:id="rId3"/>
    <p:sldId id="338" r:id="rId4"/>
    <p:sldId id="339" r:id="rId5"/>
    <p:sldId id="340" r:id="rId6"/>
    <p:sldId id="374" r:id="rId7"/>
    <p:sldId id="375" r:id="rId8"/>
    <p:sldId id="342" r:id="rId9"/>
    <p:sldId id="343" r:id="rId10"/>
    <p:sldId id="344" r:id="rId11"/>
    <p:sldId id="345" r:id="rId12"/>
    <p:sldId id="346" r:id="rId13"/>
    <p:sldId id="347" r:id="rId14"/>
    <p:sldId id="348" r:id="rId15"/>
    <p:sldId id="370" r:id="rId16"/>
    <p:sldId id="376" r:id="rId17"/>
    <p:sldId id="377" r:id="rId18"/>
    <p:sldId id="361" r:id="rId19"/>
    <p:sldId id="368" r:id="rId20"/>
    <p:sldId id="366" r:id="rId21"/>
    <p:sldId id="367" r:id="rId2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effectLst>
          <a:outerShdw blurRad="38100" dist="38100" dir="2700000" algn="tl">
            <a:srgbClr val="000000">
              <a:alpha val="43137"/>
            </a:srgbClr>
          </a:outerShdw>
        </a:effectLst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00CC00"/>
    <a:srgbClr val="1C04AC"/>
    <a:srgbClr val="009600"/>
    <a:srgbClr val="9856B6"/>
    <a:srgbClr val="D8650E"/>
    <a:srgbClr val="F05656"/>
    <a:srgbClr val="4E31F9"/>
    <a:srgbClr val="2306D4"/>
    <a:srgbClr val="66FF99"/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775DCB02-9BB8-47FD-8907-85C794F793BA}" styleName="Стиль из темы 1 - акцент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D113A9D2-9D6B-4929-AA2D-F23B5EE8CBE7}" styleName="Стиль из темы 2 - акцент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5758FB7-9AC5-4552-8A53-C91805E547FA}" styleName="Стиль из темы 1 - акцент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27" autoAdjust="0"/>
    <p:restoredTop sz="96980" autoAdjust="0"/>
  </p:normalViewPr>
  <p:slideViewPr>
    <p:cSldViewPr>
      <p:cViewPr varScale="1">
        <p:scale>
          <a:sx n="111" d="100"/>
          <a:sy n="111" d="100"/>
        </p:scale>
        <p:origin x="1740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3.xlsx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4.xlsx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5.xlsx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6.xlsx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7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958333333333361"/>
          <c:y val="9.062500000000033E-2"/>
          <c:w val="0.8291666666666665"/>
          <c:h val="0.8062500000000000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0-F001-4CB5-BB38-FFA12EEC349F}"/>
              </c:ext>
            </c:extLst>
          </c:dPt>
          <c:dPt>
            <c:idx val="2"/>
            <c:invertIfNegative val="0"/>
            <c:bubble3D val="0"/>
            <c:explosion val="7"/>
            <c:extLst>
              <c:ext xmlns:c16="http://schemas.microsoft.com/office/drawing/2014/chart" uri="{C3380CC4-5D6E-409C-BE32-E72D297353CC}">
                <c16:uniqueId val="{00000001-F001-4CB5-BB38-FFA12EEC349F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Налоговые поступления</c:v>
                </c:pt>
                <c:pt idx="1">
                  <c:v>Неналоговые поступления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0.2714060646836029</c:v>
                </c:pt>
                <c:pt idx="1">
                  <c:v>3.6717201900505675E-2</c:v>
                </c:pt>
                <c:pt idx="2">
                  <c:v>0.69187673341589129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001-4CB5-BB38-FFA12EEC34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339409112"/>
        <c:axId val="431500872"/>
        <c:axId val="0"/>
      </c:bar3DChart>
      <c:catAx>
        <c:axId val="3394091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31500872"/>
        <c:crosses val="autoZero"/>
        <c:auto val="1"/>
        <c:lblAlgn val="ctr"/>
        <c:lblOffset val="100"/>
        <c:noMultiLvlLbl val="0"/>
      </c:catAx>
      <c:valAx>
        <c:axId val="4315008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94091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958333333333361"/>
          <c:y val="9.062500000000033E-2"/>
          <c:w val="0.8291666666666665"/>
          <c:h val="0.8062500000000000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0-F001-4CB5-BB38-FFA12EEC349F}"/>
              </c:ext>
            </c:extLst>
          </c:dPt>
          <c:dPt>
            <c:idx val="2"/>
            <c:invertIfNegative val="0"/>
            <c:bubble3D val="0"/>
            <c:explosion val="7"/>
            <c:extLst>
              <c:ext xmlns:c16="http://schemas.microsoft.com/office/drawing/2014/chart" uri="{C3380CC4-5D6E-409C-BE32-E72D297353CC}">
                <c16:uniqueId val="{00000001-F001-4CB5-BB38-FFA12EEC349F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Налоговые поступления</c:v>
                </c:pt>
                <c:pt idx="1">
                  <c:v>Неналоговые поступления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0.4572848241498827</c:v>
                </c:pt>
                <c:pt idx="1">
                  <c:v>5.874944658541939E-2</c:v>
                </c:pt>
                <c:pt idx="2">
                  <c:v>0.48396525719742428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001-4CB5-BB38-FFA12EEC34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339409112"/>
        <c:axId val="431500872"/>
        <c:axId val="0"/>
      </c:bar3DChart>
      <c:catAx>
        <c:axId val="3394091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31500872"/>
        <c:crosses val="autoZero"/>
        <c:auto val="1"/>
        <c:lblAlgn val="ctr"/>
        <c:lblOffset val="100"/>
        <c:noMultiLvlLbl val="0"/>
      </c:catAx>
      <c:valAx>
        <c:axId val="4315008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94091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958333333333361"/>
          <c:y val="9.062500000000033E-2"/>
          <c:w val="0.8291666666666665"/>
          <c:h val="0.8062500000000000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invertIfNegative val="0"/>
          <c:dPt>
            <c:idx val="1"/>
            <c:invertIfNegative val="0"/>
            <c:bubble3D val="0"/>
            <c:spPr>
              <a:solidFill>
                <a:srgbClr val="92D050"/>
              </a:solidFill>
            </c:spPr>
            <c:extLst>
              <c:ext xmlns:c16="http://schemas.microsoft.com/office/drawing/2014/chart" uri="{C3380CC4-5D6E-409C-BE32-E72D297353CC}">
                <c16:uniqueId val="{00000000-F001-4CB5-BB38-FFA12EEC349F}"/>
              </c:ext>
            </c:extLst>
          </c:dPt>
          <c:dPt>
            <c:idx val="2"/>
            <c:invertIfNegative val="0"/>
            <c:bubble3D val="0"/>
            <c:explosion val="7"/>
            <c:extLst>
              <c:ext xmlns:c16="http://schemas.microsoft.com/office/drawing/2014/chart" uri="{C3380CC4-5D6E-409C-BE32-E72D297353CC}">
                <c16:uniqueId val="{00000001-F001-4CB5-BB38-FFA12EEC349F}"/>
              </c:ext>
            </c:extLst>
          </c:dPt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Лист1!$A$2:$A$4</c:f>
              <c:strCache>
                <c:ptCount val="3"/>
                <c:pt idx="0">
                  <c:v>Налоговые поступления</c:v>
                </c:pt>
                <c:pt idx="1">
                  <c:v>Неналоговые поступления</c:v>
                </c:pt>
                <c:pt idx="2">
                  <c:v>Безвозмездные поступления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0.44568199520252721</c:v>
                </c:pt>
                <c:pt idx="1">
                  <c:v>5.2426137227582048E-2</c:v>
                </c:pt>
                <c:pt idx="2">
                  <c:v>0.50189186756989079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001-4CB5-BB38-FFA12EEC349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shape val="box"/>
        <c:axId val="339409112"/>
        <c:axId val="431500872"/>
        <c:axId val="0"/>
      </c:bar3DChart>
      <c:catAx>
        <c:axId val="339409112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431500872"/>
        <c:crosses val="autoZero"/>
        <c:auto val="1"/>
        <c:lblAlgn val="ctr"/>
        <c:lblOffset val="100"/>
        <c:noMultiLvlLbl val="0"/>
      </c:catAx>
      <c:valAx>
        <c:axId val="4315008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39409112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percentStack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Лист1!$A$2:$A$5</c:f>
              <c:strCache>
                <c:ptCount val="4"/>
                <c:pt idx="0">
                  <c:v>Дотации</c:v>
                </c:pt>
                <c:pt idx="1">
                  <c:v>Субсидии</c:v>
                </c:pt>
                <c:pt idx="2">
                  <c:v>Субвенции</c:v>
                </c:pt>
                <c:pt idx="3">
                  <c:v>Межбюджетные трансферы</c:v>
                </c:pt>
              </c:strCache>
            </c:strRef>
          </c:cat>
          <c:val>
            <c:numRef>
              <c:f>Лист1!$B$2:$B$5</c:f>
              <c:numCache>
                <c:formatCode>#,##0.00</c:formatCode>
                <c:ptCount val="4"/>
                <c:pt idx="0">
                  <c:v>182900</c:v>
                </c:pt>
                <c:pt idx="1">
                  <c:v>358599.1</c:v>
                </c:pt>
                <c:pt idx="2">
                  <c:v>926792.1</c:v>
                </c:pt>
                <c:pt idx="3">
                  <c:v>202391.2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1CB2-443F-9AB7-BE6244AB5F26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Лист1!$A$2:$A$5</c:f>
              <c:strCache>
                <c:ptCount val="4"/>
                <c:pt idx="0">
                  <c:v>Дотации</c:v>
                </c:pt>
                <c:pt idx="1">
                  <c:v>Субсидии</c:v>
                </c:pt>
                <c:pt idx="2">
                  <c:v>Субвенции</c:v>
                </c:pt>
                <c:pt idx="3">
                  <c:v>Межбюджетные трансферы</c:v>
                </c:pt>
              </c:strCache>
            </c:strRef>
          </c:cat>
          <c:val>
            <c:numRef>
              <c:f>Лист1!$C$2:$C$5</c:f>
              <c:numCache>
                <c:formatCode>#,##0.00</c:formatCode>
                <c:ptCount val="4"/>
                <c:pt idx="0">
                  <c:v>0</c:v>
                </c:pt>
                <c:pt idx="1">
                  <c:v>92415.7</c:v>
                </c:pt>
                <c:pt idx="2">
                  <c:v>516454.7</c:v>
                </c:pt>
                <c:pt idx="3">
                  <c:v>108772.4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078-4279-8A46-50F7627E8689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2024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-6.6458517195356684E-3"/>
                  <c:y val="-8.99753145439659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B078-4279-8A46-50F7627E868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>
                    <a:latin typeface="Times New Roman" panose="02020603050405020304" pitchFamily="18" charset="0"/>
                    <a:cs typeface="Times New Roman" panose="02020603050405020304" pitchFamily="18" charset="0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</c:ext>
            </c:extLst>
          </c:dLbls>
          <c:cat>
            <c:strRef>
              <c:f>Лист1!$A$2:$A$5</c:f>
              <c:strCache>
                <c:ptCount val="4"/>
                <c:pt idx="0">
                  <c:v>Дотации</c:v>
                </c:pt>
                <c:pt idx="1">
                  <c:v>Субсидии</c:v>
                </c:pt>
                <c:pt idx="2">
                  <c:v>Субвенции</c:v>
                </c:pt>
                <c:pt idx="3">
                  <c:v>Межбюджетные трансферы</c:v>
                </c:pt>
              </c:strCache>
            </c:strRef>
          </c:cat>
          <c:val>
            <c:numRef>
              <c:f>Лист1!$D$2:$D$5</c:f>
              <c:numCache>
                <c:formatCode>#,##0.00</c:formatCode>
                <c:ptCount val="4"/>
                <c:pt idx="0">
                  <c:v>0</c:v>
                </c:pt>
                <c:pt idx="1">
                  <c:v>150608.20000000001</c:v>
                </c:pt>
                <c:pt idx="2">
                  <c:v>569467.80000000005</c:v>
                </c:pt>
                <c:pt idx="3">
                  <c:v>88604.800000000003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078-4279-8A46-50F7627E868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34521216"/>
        <c:axId val="134522752"/>
        <c:axId val="0"/>
      </c:bar3DChart>
      <c:catAx>
        <c:axId val="13452121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34522752"/>
        <c:crosses val="autoZero"/>
        <c:auto val="1"/>
        <c:lblAlgn val="ctr"/>
        <c:lblOffset val="100"/>
        <c:noMultiLvlLbl val="0"/>
      </c:catAx>
      <c:valAx>
        <c:axId val="134522752"/>
        <c:scaling>
          <c:orientation val="minMax"/>
        </c:scaling>
        <c:delete val="0"/>
        <c:axPos val="l"/>
        <c:majorGridlines/>
        <c:numFmt formatCode="0%" sourceLinked="1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134521216"/>
        <c:crosses val="autoZero"/>
        <c:crossBetween val="between"/>
      </c:valAx>
    </c:plotArea>
    <c:legend>
      <c:legendPos val="r"/>
      <c:layout/>
      <c:overlay val="0"/>
      <c:txPr>
        <a:bodyPr/>
        <a:lstStyle/>
        <a:p>
          <a:pPr>
            <a:defRPr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2014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74680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CD-403E-91F6-233A570E4612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2015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84680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CCD-403E-91F6-233A570E4612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2016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94680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CCD-403E-91F6-233A570E4612}"/>
            </c:ext>
          </c:extLst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2017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  <c:pt idx="0">
                  <c:v>120000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CCD-403E-91F6-233A570E4612}"/>
            </c:ext>
          </c:extLst>
        </c:ser>
        <c:ser>
          <c:idx val="4"/>
          <c:order val="4"/>
          <c:tx>
            <c:strRef>
              <c:f>Лист1!$F$1</c:f>
              <c:strCache>
                <c:ptCount val="1"/>
                <c:pt idx="0">
                  <c:v>2018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Лист1!$F$2</c:f>
              <c:numCache>
                <c:formatCode>General</c:formatCode>
                <c:ptCount val="1"/>
                <c:pt idx="0">
                  <c:v>90000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CCD-403E-91F6-233A570E4612}"/>
            </c:ext>
          </c:extLst>
        </c:ser>
        <c:ser>
          <c:idx val="5"/>
          <c:order val="5"/>
          <c:tx>
            <c:strRef>
              <c:f>Лист1!$G$1</c:f>
              <c:strCache>
                <c:ptCount val="1"/>
                <c:pt idx="0">
                  <c:v>2019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Лист1!$G$2</c:f>
              <c:numCache>
                <c:formatCode>General</c:formatCode>
                <c:ptCount val="1"/>
                <c:pt idx="0">
                  <c:v>75000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4CCD-403E-91F6-233A570E4612}"/>
            </c:ext>
          </c:extLst>
        </c:ser>
        <c:ser>
          <c:idx val="6"/>
          <c:order val="6"/>
          <c:tx>
            <c:strRef>
              <c:f>Лист1!$H$1</c:f>
              <c:strCache>
                <c:ptCount val="1"/>
                <c:pt idx="0">
                  <c:v>2020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Лист1!$H$2</c:f>
              <c:numCache>
                <c:formatCode>General</c:formatCode>
                <c:ptCount val="1"/>
                <c:pt idx="0">
                  <c:v>75000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4CCD-403E-91F6-233A570E4612}"/>
            </c:ext>
          </c:extLst>
        </c:ser>
        <c:ser>
          <c:idx val="7"/>
          <c:order val="7"/>
          <c:tx>
            <c:strRef>
              <c:f>Лист1!$I$1</c:f>
              <c:strCache>
                <c:ptCount val="1"/>
                <c:pt idx="0">
                  <c:v>2021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Лист1!$I$2</c:f>
              <c:numCache>
                <c:formatCode>General</c:formatCode>
                <c:ptCount val="1"/>
                <c:pt idx="0">
                  <c:v>53430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7-4CCD-403E-91F6-233A570E4612}"/>
            </c:ext>
          </c:extLst>
        </c:ser>
        <c:ser>
          <c:idx val="8"/>
          <c:order val="8"/>
          <c:tx>
            <c:strRef>
              <c:f>Лист1!$J$1</c:f>
              <c:strCache>
                <c:ptCount val="1"/>
                <c:pt idx="0">
                  <c:v>2022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Лист1!$J$2</c:f>
              <c:numCache>
                <c:formatCode>General</c:formatCode>
                <c:ptCount val="1"/>
                <c:pt idx="0">
                  <c:v>72930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4CCD-403E-91F6-233A570E4612}"/>
            </c:ext>
          </c:extLst>
        </c:ser>
        <c:ser>
          <c:idx val="9"/>
          <c:order val="9"/>
          <c:tx>
            <c:strRef>
              <c:f>Лист1!$K$1</c:f>
              <c:strCache>
                <c:ptCount val="1"/>
                <c:pt idx="0">
                  <c:v>2023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Лист1!$K$2</c:f>
              <c:numCache>
                <c:formatCode>General</c:formatCode>
                <c:ptCount val="1"/>
                <c:pt idx="0">
                  <c:v>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642-439C-AC4B-C383790A1A08}"/>
            </c:ext>
          </c:extLst>
        </c:ser>
        <c:ser>
          <c:idx val="10"/>
          <c:order val="10"/>
          <c:tx>
            <c:strRef>
              <c:f>Лист1!$L$1</c:f>
              <c:strCache>
                <c:ptCount val="1"/>
                <c:pt idx="0">
                  <c:v>2024</c:v>
                </c:pt>
              </c:strCache>
            </c:strRef>
          </c:tx>
          <c:invertIfNegative val="0"/>
          <c:cat>
            <c:strRef>
              <c:f>Лист1!$A$2</c:f>
              <c:strCache>
                <c:ptCount val="1"/>
                <c:pt idx="0">
                  <c:v>объем кредита (тыс.руб.)</c:v>
                </c:pt>
              </c:strCache>
            </c:strRef>
          </c:cat>
          <c:val>
            <c:numRef>
              <c:f>Лист1!$L$2</c:f>
              <c:numCache>
                <c:formatCode>General</c:formatCode>
                <c:ptCount val="1"/>
                <c:pt idx="0">
                  <c:v>50000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CAD-45B7-BB4C-1FE69DA78B0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93083520"/>
        <c:axId val="93085056"/>
      </c:barChart>
      <c:catAx>
        <c:axId val="93083520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3085056"/>
        <c:crosses val="autoZero"/>
        <c:auto val="1"/>
        <c:lblAlgn val="ctr"/>
        <c:lblOffset val="100"/>
        <c:noMultiLvlLbl val="0"/>
      </c:catAx>
      <c:valAx>
        <c:axId val="93085056"/>
        <c:scaling>
          <c:orientation val="minMax"/>
          <c:max val="120000"/>
        </c:scaling>
        <c:delete val="0"/>
        <c:axPos val="l"/>
        <c:majorGridlines/>
        <c:numFmt formatCode="#,##0.0" sourceLinked="0"/>
        <c:majorTickMark val="out"/>
        <c:minorTickMark val="none"/>
        <c:tickLblPos val="nextTo"/>
        <c:txPr>
          <a:bodyPr/>
          <a:lstStyle/>
          <a:p>
            <a:pPr>
              <a:defRPr>
                <a:latin typeface="Times New Roman" pitchFamily="18" charset="0"/>
                <a:cs typeface="Times New Roman" pitchFamily="18" charset="0"/>
              </a:defRPr>
            </a:pPr>
            <a:endParaRPr lang="ru-RU"/>
          </a:p>
        </c:txPr>
        <c:crossAx val="93083520"/>
        <c:crosses val="autoZero"/>
        <c:crossBetween val="between"/>
        <c:majorUnit val="20000"/>
      </c:valAx>
    </c:plotArea>
    <c:legend>
      <c:legendPos val="r"/>
      <c:layout/>
      <c:overlay val="0"/>
      <c:txPr>
        <a:bodyPr/>
        <a:lstStyle/>
        <a:p>
          <a:pPr>
            <a:defRPr sz="1200">
              <a:latin typeface="Times New Roman" pitchFamily="18" charset="0"/>
              <a:cs typeface="Times New Roman" pitchFamily="18" charset="0"/>
            </a:defRPr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5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130929212756899E-2"/>
          <c:y val="4.8611208320501691E-2"/>
          <c:w val="0.83911859414373813"/>
          <c:h val="0.8138893166102089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explosion val="11"/>
            <c:extLst>
              <c:ext xmlns:c16="http://schemas.microsoft.com/office/drawing/2014/chart" uri="{C3380CC4-5D6E-409C-BE32-E72D297353CC}">
                <c16:uniqueId val="{00000000-00F9-4790-AB20-FF7DC2FF906E}"/>
              </c:ext>
            </c:extLst>
          </c:dPt>
          <c:dPt>
            <c:idx val="2"/>
            <c:bubble3D val="0"/>
            <c:explosion val="16"/>
            <c:extLst>
              <c:ext xmlns:c16="http://schemas.microsoft.com/office/drawing/2014/chart" uri="{C3380CC4-5D6E-409C-BE32-E72D297353CC}">
                <c16:uniqueId val="{00000001-00F9-4790-AB20-FF7DC2FF906E}"/>
              </c:ext>
            </c:extLst>
          </c:dPt>
          <c:dPt>
            <c:idx val="3"/>
            <c:bubble3D val="0"/>
            <c:explosion val="7"/>
            <c:extLst>
              <c:ext xmlns:c16="http://schemas.microsoft.com/office/drawing/2014/chart" uri="{C3380CC4-5D6E-409C-BE32-E72D297353CC}">
                <c16:uniqueId val="{00000002-00F9-4790-AB20-FF7DC2FF906E}"/>
              </c:ext>
            </c:extLst>
          </c:dPt>
          <c:dPt>
            <c:idx val="5"/>
            <c:bubble3D val="0"/>
            <c:explosion val="16"/>
            <c:extLst>
              <c:ext xmlns:c16="http://schemas.microsoft.com/office/drawing/2014/chart" uri="{C3380CC4-5D6E-409C-BE32-E72D297353CC}">
                <c16:uniqueId val="{00000003-00F9-4790-AB20-FF7DC2FF906E}"/>
              </c:ext>
            </c:extLst>
          </c:dPt>
          <c:dPt>
            <c:idx val="7"/>
            <c:bubble3D val="0"/>
            <c:explosion val="14"/>
            <c:extLst>
              <c:ext xmlns:c16="http://schemas.microsoft.com/office/drawing/2014/chart" uri="{C3380CC4-5D6E-409C-BE32-E72D297353CC}">
                <c16:uniqueId val="{00000004-00F9-4790-AB20-FF7DC2FF906E}"/>
              </c:ext>
            </c:extLst>
          </c:dPt>
          <c:dLbls>
            <c:dLbl>
              <c:idx val="0"/>
              <c:layout>
                <c:manualLayout>
                  <c:x val="-0.13188249976691155"/>
                  <c:y val="-7.1254969344046589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0F9-4790-AB20-FF7DC2FF906E}"/>
                </c:ext>
              </c:extLst>
            </c:dLbl>
            <c:dLbl>
              <c:idx val="1"/>
              <c:layout>
                <c:manualLayout>
                  <c:x val="-2.9283428165463816E-2"/>
                  <c:y val="-2.784757412021616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0F9-4790-AB20-FF7DC2FF906E}"/>
                </c:ext>
              </c:extLst>
            </c:dLbl>
            <c:dLbl>
              <c:idx val="2"/>
              <c:layout>
                <c:manualLayout>
                  <c:x val="-0.1059611323965787"/>
                  <c:y val="-6.014240495254637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0F9-4790-AB20-FF7DC2FF906E}"/>
                </c:ext>
              </c:extLst>
            </c:dLbl>
            <c:dLbl>
              <c:idx val="3"/>
              <c:layout>
                <c:manualLayout>
                  <c:x val="-5.9273698807537224E-2"/>
                  <c:y val="-4.998302724040426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0F9-4790-AB20-FF7DC2FF906E}"/>
                </c:ext>
              </c:extLst>
            </c:dLbl>
            <c:dLbl>
              <c:idx val="4"/>
              <c:layout>
                <c:manualLayout>
                  <c:x val="-5.6863319729869048E-3"/>
                  <c:y val="-0.2131929522802990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00F9-4790-AB20-FF7DC2FF906E}"/>
                </c:ext>
              </c:extLst>
            </c:dLbl>
            <c:dLbl>
              <c:idx val="5"/>
              <c:layout>
                <c:manualLayout>
                  <c:x val="2.2514807861876013E-2"/>
                  <c:y val="-0.1823670525490637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0F9-4790-AB20-FF7DC2FF906E}"/>
                </c:ext>
              </c:extLst>
            </c:dLbl>
            <c:dLbl>
              <c:idx val="6"/>
              <c:layout>
                <c:manualLayout>
                  <c:x val="6.9288798832682533E-2"/>
                  <c:y val="-0.1304824638147764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00F9-4790-AB20-FF7DC2FF906E}"/>
                </c:ext>
              </c:extLst>
            </c:dLbl>
            <c:dLbl>
              <c:idx val="7"/>
              <c:layout>
                <c:manualLayout>
                  <c:x val="8.8979575796912236E-2"/>
                  <c:y val="-5.317919909571936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00F9-4790-AB20-FF7DC2FF906E}"/>
                </c:ext>
              </c:extLst>
            </c:dLbl>
            <c:dLbl>
              <c:idx val="8"/>
              <c:layout>
                <c:manualLayout>
                  <c:x val="7.0414943759533832E-2"/>
                  <c:y val="5.057926103754304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00F9-4790-AB20-FF7DC2FF906E}"/>
                </c:ext>
              </c:extLst>
            </c:dLbl>
            <c:dLbl>
              <c:idx val="10"/>
              <c:layout>
                <c:manualLayout>
                  <c:x val="-0.12314213055986702"/>
                  <c:y val="5.5485175956773705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20B-488E-B99B-DC7D729F592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>
                <c15:layout/>
              </c:ext>
            </c:extLst>
          </c:dLbls>
          <c:cat>
            <c:strRef>
              <c:f>Лист1!$A$2:$A$12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Охрана окружающей среды</c:v>
                </c:pt>
                <c:pt idx="5">
                  <c:v>Образование</c:v>
                </c:pt>
                <c:pt idx="6">
                  <c:v>Культура, кинематография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  <c:pt idx="9">
                  <c:v>Обслуживание государственного и муниципального долга</c:v>
                </c:pt>
              </c:strCache>
            </c:strRef>
          </c:cat>
          <c:val>
            <c:numRef>
              <c:f>Лист1!$B$2:$B$12</c:f>
              <c:numCache>
                <c:formatCode>#,##0.00</c:formatCode>
                <c:ptCount val="11"/>
                <c:pt idx="0">
                  <c:v>9.880699894240621</c:v>
                </c:pt>
                <c:pt idx="1">
                  <c:v>0.26319911772649712</c:v>
                </c:pt>
                <c:pt idx="2">
                  <c:v>15.033127026596096</c:v>
                </c:pt>
                <c:pt idx="3">
                  <c:v>20.373679787051376</c:v>
                </c:pt>
                <c:pt idx="4">
                  <c:v>7.60219429643697</c:v>
                </c:pt>
                <c:pt idx="5">
                  <c:v>42.269268100434012</c:v>
                </c:pt>
                <c:pt idx="6">
                  <c:v>2.0731627431982544</c:v>
                </c:pt>
                <c:pt idx="7">
                  <c:v>2.3370144088681122</c:v>
                </c:pt>
                <c:pt idx="8">
                  <c:v>0.16591927817010929</c:v>
                </c:pt>
                <c:pt idx="9">
                  <c:v>1.7353472779482429E-3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0F9-4790-AB20-FF7DC2FF90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5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130929212756899E-2"/>
          <c:y val="4.8611208320501691E-2"/>
          <c:w val="0.83911859414373813"/>
          <c:h val="0.8138893166102089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explosion val="11"/>
            <c:extLst>
              <c:ext xmlns:c16="http://schemas.microsoft.com/office/drawing/2014/chart" uri="{C3380CC4-5D6E-409C-BE32-E72D297353CC}">
                <c16:uniqueId val="{00000000-00F9-4790-AB20-FF7DC2FF906E}"/>
              </c:ext>
            </c:extLst>
          </c:dPt>
          <c:dPt>
            <c:idx val="2"/>
            <c:bubble3D val="0"/>
            <c:explosion val="16"/>
            <c:extLst>
              <c:ext xmlns:c16="http://schemas.microsoft.com/office/drawing/2014/chart" uri="{C3380CC4-5D6E-409C-BE32-E72D297353CC}">
                <c16:uniqueId val="{00000001-00F9-4790-AB20-FF7DC2FF906E}"/>
              </c:ext>
            </c:extLst>
          </c:dPt>
          <c:dPt>
            <c:idx val="3"/>
            <c:bubble3D val="0"/>
            <c:explosion val="7"/>
            <c:extLst>
              <c:ext xmlns:c16="http://schemas.microsoft.com/office/drawing/2014/chart" uri="{C3380CC4-5D6E-409C-BE32-E72D297353CC}">
                <c16:uniqueId val="{00000002-00F9-4790-AB20-FF7DC2FF906E}"/>
              </c:ext>
            </c:extLst>
          </c:dPt>
          <c:dPt>
            <c:idx val="5"/>
            <c:bubble3D val="0"/>
            <c:explosion val="16"/>
            <c:extLst>
              <c:ext xmlns:c16="http://schemas.microsoft.com/office/drawing/2014/chart" uri="{C3380CC4-5D6E-409C-BE32-E72D297353CC}">
                <c16:uniqueId val="{00000003-00F9-4790-AB20-FF7DC2FF906E}"/>
              </c:ext>
            </c:extLst>
          </c:dPt>
          <c:dPt>
            <c:idx val="7"/>
            <c:bubble3D val="0"/>
            <c:explosion val="14"/>
            <c:extLst>
              <c:ext xmlns:c16="http://schemas.microsoft.com/office/drawing/2014/chart" uri="{C3380CC4-5D6E-409C-BE32-E72D297353CC}">
                <c16:uniqueId val="{00000004-00F9-4790-AB20-FF7DC2FF906E}"/>
              </c:ext>
            </c:extLst>
          </c:dPt>
          <c:dLbls>
            <c:dLbl>
              <c:idx val="0"/>
              <c:layout>
                <c:manualLayout>
                  <c:x val="-0.13188249976691155"/>
                  <c:y val="-7.1254969344046589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0F9-4790-AB20-FF7DC2FF906E}"/>
                </c:ext>
              </c:extLst>
            </c:dLbl>
            <c:dLbl>
              <c:idx val="1"/>
              <c:layout>
                <c:manualLayout>
                  <c:x val="-2.9283428165463816E-2"/>
                  <c:y val="-2.784757412021616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0F9-4790-AB20-FF7DC2FF906E}"/>
                </c:ext>
              </c:extLst>
            </c:dLbl>
            <c:dLbl>
              <c:idx val="2"/>
              <c:layout>
                <c:manualLayout>
                  <c:x val="-0.1059611323965787"/>
                  <c:y val="-6.014240495254637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0F9-4790-AB20-FF7DC2FF906E}"/>
                </c:ext>
              </c:extLst>
            </c:dLbl>
            <c:dLbl>
              <c:idx val="3"/>
              <c:layout>
                <c:manualLayout>
                  <c:x val="-5.9273698807537224E-2"/>
                  <c:y val="-4.998302724040426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0F9-4790-AB20-FF7DC2FF906E}"/>
                </c:ext>
              </c:extLst>
            </c:dLbl>
            <c:dLbl>
              <c:idx val="4"/>
              <c:layout>
                <c:manualLayout>
                  <c:x val="-5.6863319729869048E-3"/>
                  <c:y val="-0.2131929522802990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00F9-4790-AB20-FF7DC2FF906E}"/>
                </c:ext>
              </c:extLst>
            </c:dLbl>
            <c:dLbl>
              <c:idx val="5"/>
              <c:layout>
                <c:manualLayout>
                  <c:x val="2.2514807861876013E-2"/>
                  <c:y val="-0.1823670525490637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0F9-4790-AB20-FF7DC2FF906E}"/>
                </c:ext>
              </c:extLst>
            </c:dLbl>
            <c:dLbl>
              <c:idx val="6"/>
              <c:layout>
                <c:manualLayout>
                  <c:x val="6.9288798832682533E-2"/>
                  <c:y val="-0.1304824638147764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00F9-4790-AB20-FF7DC2FF906E}"/>
                </c:ext>
              </c:extLst>
            </c:dLbl>
            <c:dLbl>
              <c:idx val="7"/>
              <c:layout>
                <c:manualLayout>
                  <c:x val="8.8979575796912236E-2"/>
                  <c:y val="-5.317919909571936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00F9-4790-AB20-FF7DC2FF906E}"/>
                </c:ext>
              </c:extLst>
            </c:dLbl>
            <c:dLbl>
              <c:idx val="8"/>
              <c:layout>
                <c:manualLayout>
                  <c:x val="8.3462762731833159E-2"/>
                  <c:y val="3.946822769394429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00F9-4790-AB20-FF7DC2FF906E}"/>
                </c:ext>
              </c:extLst>
            </c:dLbl>
            <c:dLbl>
              <c:idx val="9"/>
              <c:layout>
                <c:manualLayout>
                  <c:x val="0.18116325158840502"/>
                  <c:y val="0.1026602613455023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6E6B-4A5B-9018-1BC0D08B92D2}"/>
                </c:ext>
              </c:extLst>
            </c:dLbl>
            <c:dLbl>
              <c:idx val="10"/>
              <c:layout>
                <c:manualLayout>
                  <c:x val="-9.5415515243731069E-2"/>
                  <c:y val="2.141782909655925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20B-488E-B99B-DC7D729F592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Лист1!$A$2:$A$12</c:f>
              <c:strCache>
                <c:ptCount val="10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Условно утвержденные</c:v>
                </c:pt>
                <c:pt idx="5">
                  <c:v>Образование</c:v>
                </c:pt>
                <c:pt idx="6">
                  <c:v>Культура, кинематография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  <c:pt idx="9">
                  <c:v>Обслуживание государственного и муниципального долга</c:v>
                </c:pt>
              </c:strCache>
            </c:strRef>
          </c:cat>
          <c:val>
            <c:numRef>
              <c:f>Лист1!$B$2:$B$12</c:f>
              <c:numCache>
                <c:formatCode>#,##0.00</c:formatCode>
                <c:ptCount val="11"/>
                <c:pt idx="0">
                  <c:v>17.315607577045014</c:v>
                </c:pt>
                <c:pt idx="1">
                  <c:v>0.29687456653991229</c:v>
                </c:pt>
                <c:pt idx="2">
                  <c:v>17.682637177167489</c:v>
                </c:pt>
                <c:pt idx="3">
                  <c:v>5.679982218075847</c:v>
                </c:pt>
                <c:pt idx="4">
                  <c:v>1.2400837175181063</c:v>
                </c:pt>
                <c:pt idx="5">
                  <c:v>50.988845541453081</c:v>
                </c:pt>
                <c:pt idx="6">
                  <c:v>3.4999292764380256</c:v>
                </c:pt>
                <c:pt idx="7">
                  <c:v>2.980595715008362</c:v>
                </c:pt>
                <c:pt idx="8" formatCode="General">
                  <c:v>0.31474553730899074</c:v>
                </c:pt>
                <c:pt idx="9">
                  <c:v>6.9867344516903263E-4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0F9-4790-AB20-FF7DC2FF90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40"/>
      <c:rotY val="15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4130929212756899E-2"/>
          <c:y val="4.8611208320501691E-2"/>
          <c:w val="0.83911859414373813"/>
          <c:h val="0.81388931661020891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Pt>
            <c:idx val="0"/>
            <c:bubble3D val="0"/>
            <c:explosion val="11"/>
            <c:extLst>
              <c:ext xmlns:c16="http://schemas.microsoft.com/office/drawing/2014/chart" uri="{C3380CC4-5D6E-409C-BE32-E72D297353CC}">
                <c16:uniqueId val="{00000000-00F9-4790-AB20-FF7DC2FF906E}"/>
              </c:ext>
            </c:extLst>
          </c:dPt>
          <c:dPt>
            <c:idx val="2"/>
            <c:bubble3D val="0"/>
            <c:explosion val="16"/>
            <c:extLst>
              <c:ext xmlns:c16="http://schemas.microsoft.com/office/drawing/2014/chart" uri="{C3380CC4-5D6E-409C-BE32-E72D297353CC}">
                <c16:uniqueId val="{00000001-00F9-4790-AB20-FF7DC2FF906E}"/>
              </c:ext>
            </c:extLst>
          </c:dPt>
          <c:dPt>
            <c:idx val="3"/>
            <c:bubble3D val="0"/>
            <c:explosion val="7"/>
            <c:extLst>
              <c:ext xmlns:c16="http://schemas.microsoft.com/office/drawing/2014/chart" uri="{C3380CC4-5D6E-409C-BE32-E72D297353CC}">
                <c16:uniqueId val="{00000002-00F9-4790-AB20-FF7DC2FF906E}"/>
              </c:ext>
            </c:extLst>
          </c:dPt>
          <c:dPt>
            <c:idx val="5"/>
            <c:bubble3D val="0"/>
            <c:explosion val="16"/>
            <c:extLst>
              <c:ext xmlns:c16="http://schemas.microsoft.com/office/drawing/2014/chart" uri="{C3380CC4-5D6E-409C-BE32-E72D297353CC}">
                <c16:uniqueId val="{00000003-00F9-4790-AB20-FF7DC2FF906E}"/>
              </c:ext>
            </c:extLst>
          </c:dPt>
          <c:dPt>
            <c:idx val="7"/>
            <c:bubble3D val="0"/>
            <c:explosion val="14"/>
            <c:extLst>
              <c:ext xmlns:c16="http://schemas.microsoft.com/office/drawing/2014/chart" uri="{C3380CC4-5D6E-409C-BE32-E72D297353CC}">
                <c16:uniqueId val="{00000004-00F9-4790-AB20-FF7DC2FF906E}"/>
              </c:ext>
            </c:extLst>
          </c:dPt>
          <c:dLbls>
            <c:dLbl>
              <c:idx val="0"/>
              <c:layout>
                <c:manualLayout>
                  <c:x val="-1.9345061130829812E-2"/>
                  <c:y val="9.5410530809933083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0-00F9-4790-AB20-FF7DC2FF906E}"/>
                </c:ext>
              </c:extLst>
            </c:dLbl>
            <c:dLbl>
              <c:idx val="1"/>
              <c:layout>
                <c:manualLayout>
                  <c:x val="-2.9283428165463816E-2"/>
                  <c:y val="-2.7847574120216166E-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00F9-4790-AB20-FF7DC2FF906E}"/>
                </c:ext>
              </c:extLst>
            </c:dLbl>
            <c:dLbl>
              <c:idx val="2"/>
              <c:layout>
                <c:manualLayout>
                  <c:x val="-0.1059611323965787"/>
                  <c:y val="-6.0142404952546372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00F9-4790-AB20-FF7DC2FF906E}"/>
                </c:ext>
              </c:extLst>
            </c:dLbl>
            <c:dLbl>
              <c:idx val="3"/>
              <c:layout>
                <c:manualLayout>
                  <c:x val="-5.9273698807537224E-2"/>
                  <c:y val="-4.9983027240404265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2-00F9-4790-AB20-FF7DC2FF906E}"/>
                </c:ext>
              </c:extLst>
            </c:dLbl>
            <c:dLbl>
              <c:idx val="4"/>
              <c:layout>
                <c:manualLayout>
                  <c:x val="-5.6863319729869048E-3"/>
                  <c:y val="-0.21319295228029903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6-00F9-4790-AB20-FF7DC2FF906E}"/>
                </c:ext>
              </c:extLst>
            </c:dLbl>
            <c:dLbl>
              <c:idx val="5"/>
              <c:layout>
                <c:manualLayout>
                  <c:x val="2.2514807861876013E-2"/>
                  <c:y val="-0.18236705254906374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00F9-4790-AB20-FF7DC2FF906E}"/>
                </c:ext>
              </c:extLst>
            </c:dLbl>
            <c:dLbl>
              <c:idx val="6"/>
              <c:layout>
                <c:manualLayout>
                  <c:x val="6.9288798832682533E-2"/>
                  <c:y val="-0.13048246381477646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00F9-4790-AB20-FF7DC2FF906E}"/>
                </c:ext>
              </c:extLst>
            </c:dLbl>
            <c:dLbl>
              <c:idx val="7"/>
              <c:layout>
                <c:manualLayout>
                  <c:x val="8.8979575796912236E-2"/>
                  <c:y val="-5.3179199095719366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4-00F9-4790-AB20-FF7DC2FF906E}"/>
                </c:ext>
              </c:extLst>
            </c:dLbl>
            <c:dLbl>
              <c:idx val="8"/>
              <c:layout>
                <c:manualLayout>
                  <c:x val="8.3462762731833159E-2"/>
                  <c:y val="3.9468227693944299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8-00F9-4790-AB20-FF7DC2FF906E}"/>
                </c:ext>
              </c:extLst>
            </c:dLbl>
            <c:dLbl>
              <c:idx val="9"/>
              <c:layout>
                <c:manualLayout>
                  <c:x val="0.18116325158840502"/>
                  <c:y val="0.10266026134550239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E6B-4A5B-9018-1BC0D08B92D2}"/>
                </c:ext>
              </c:extLst>
            </c:dLbl>
            <c:dLbl>
              <c:idx val="10"/>
              <c:layout>
                <c:manualLayout>
                  <c:x val="-9.5415515243731069E-2"/>
                  <c:y val="2.1417829096559253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20B-488E-B99B-DC7D729F592C}"/>
                </c:ext>
              </c:extLst>
            </c:dLbl>
            <c:numFmt formatCode="0.0%" sourceLinked="0"/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>
                    <a:latin typeface="Times New Roman" pitchFamily="18" charset="0"/>
                    <a:cs typeface="Times New Roman" pitchFamily="18" charset="0"/>
                  </a:defRPr>
                </a:pPr>
                <a:endParaRPr lang="ru-RU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Лист1!$A$2:$A$11</c:f>
              <c:strCache>
                <c:ptCount val="9"/>
                <c:pt idx="0">
                  <c:v>Общегосударственные вопросы</c:v>
                </c:pt>
                <c:pt idx="1">
                  <c:v>Национальная безопасность и правоохранительная деятельность</c:v>
                </c:pt>
                <c:pt idx="2">
                  <c:v>Национальная экономика</c:v>
                </c:pt>
                <c:pt idx="3">
                  <c:v>Жилищно-коммунальное хозяйство</c:v>
                </c:pt>
                <c:pt idx="4">
                  <c:v>Условно утвержденные</c:v>
                </c:pt>
                <c:pt idx="5">
                  <c:v>Образование</c:v>
                </c:pt>
                <c:pt idx="6">
                  <c:v>Культура, кинематография</c:v>
                </c:pt>
                <c:pt idx="7">
                  <c:v>Социальная политика</c:v>
                </c:pt>
                <c:pt idx="8">
                  <c:v>Физическая культура и спорт</c:v>
                </c:pt>
              </c:strCache>
            </c:strRef>
          </c:cat>
          <c:val>
            <c:numRef>
              <c:f>Лист1!$B$2:$B$11</c:f>
              <c:numCache>
                <c:formatCode>#,##0.00</c:formatCode>
                <c:ptCount val="10"/>
                <c:pt idx="0">
                  <c:v>16.314225158493485</c:v>
                </c:pt>
                <c:pt idx="1">
                  <c:v>0.27251879734246076</c:v>
                </c:pt>
                <c:pt idx="2">
                  <c:v>16.558405972946723</c:v>
                </c:pt>
                <c:pt idx="3">
                  <c:v>8.6428861794925087</c:v>
                </c:pt>
                <c:pt idx="4">
                  <c:v>2.3719437833006989</c:v>
                </c:pt>
                <c:pt idx="5">
                  <c:v>50.489720809426132</c:v>
                </c:pt>
                <c:pt idx="6">
                  <c:v>3.1834117913564808</c:v>
                </c:pt>
                <c:pt idx="7">
                  <c:v>1.8817078506639193</c:v>
                </c:pt>
                <c:pt idx="8">
                  <c:v>0.28517965697759212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9-00F9-4790-AB20-FF7DC2FF906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E26476-71DF-424A-A447-09D0D8D120DB}" type="datetimeFigureOut">
              <a:rPr lang="ru-RU" smtClean="0"/>
              <a:pPr/>
              <a:t>12.05.2022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0E30734-46D2-4082-A789-90C7BADBE8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5221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0E30734-46D2-4082-A789-90C7BADBE880}" type="slidenum">
              <a:rPr lang="ru-RU" smtClean="0"/>
              <a:pPr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6893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5/12/2022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5/12/2022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5/12/2022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5/12/2022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5/12/2022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5/12/2022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5/12/2022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5/12/2022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5/12/2022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5/12/2022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97365-EBCA-4027-87D5-99FC1D4DF0BB}" type="datetimeFigureOut">
              <a:rPr lang="en-US" smtClean="0"/>
              <a:pPr/>
              <a:t>5/12/2022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CB97365-EBCA-4027-87D5-99FC1D4DF0BB}" type="datetimeFigureOut">
              <a:rPr lang="en-US" smtClean="0"/>
              <a:pPr/>
              <a:t>5/12/2022</a:t>
            </a:fld>
            <a:endParaRPr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kumimoji="0" lang="en-US">
              <a:solidFill>
                <a:schemeClr val="tx1">
                  <a:shade val="50000"/>
                </a:schemeClr>
              </a:solidFill>
            </a:endParaRPr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9E29E33-B620-47F9-BB04-8846C2A5AFCC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1">
                  <a:shade val="50000"/>
                </a:schemeClr>
              </a:solidFill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7" r:id="rId1"/>
    <p:sldLayoutId id="2147483788" r:id="rId2"/>
    <p:sldLayoutId id="2147483789" r:id="rId3"/>
    <p:sldLayoutId id="2147483790" r:id="rId4"/>
    <p:sldLayoutId id="2147483791" r:id="rId5"/>
    <p:sldLayoutId id="2147483792" r:id="rId6"/>
    <p:sldLayoutId id="2147483793" r:id="rId7"/>
    <p:sldLayoutId id="2147483794" r:id="rId8"/>
    <p:sldLayoutId id="2147483795" r:id="rId9"/>
    <p:sldLayoutId id="2147483796" r:id="rId10"/>
    <p:sldLayoutId id="2147483797" r:id="rId11"/>
  </p:sldLayoutIdLst>
  <p:transition spd="slow">
    <p:split orient="vert"/>
  </p:transition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306D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/>
          <p:cNvSpPr txBox="1">
            <a:spLocks/>
          </p:cNvSpPr>
          <p:nvPr/>
        </p:nvSpPr>
        <p:spPr bwMode="gray">
          <a:xfrm>
            <a:off x="0" y="3071810"/>
            <a:ext cx="9144000" cy="946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 algn="ctr" eaLnBrk="1" hangingPunct="1">
              <a:defRPr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к решению Совета депутатов городского округа Анадырь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О бюджете городского округа Анадырь на 2022 год и плановый период 2023-2024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годов» (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 учетом изменений согласно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 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Совета депутатов городского округа Анадырь от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28.02.2022 </a:t>
            </a:r>
            <a:r>
              <a:rPr lang="ru-RU" sz="20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г.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№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226, от 05.05.2022 г. № 240)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ctr" eaLnBrk="1" hangingPunct="1">
              <a:defRPr/>
            </a:pPr>
            <a:endParaRPr lang="ru-RU" sz="1600" b="1" kern="0" dirty="0" smtClean="0">
              <a:solidFill>
                <a:schemeClr val="tx1">
                  <a:lumMod val="9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Georgia" pitchFamily="18" charset="0"/>
                <a:ea typeface="+mj-ea"/>
                <a:cs typeface="+mj-cs"/>
              </a:rPr>
              <a:t>БЮДЖЕТ ДЛЯ ГРАЖДАН</a:t>
            </a:r>
            <a:endParaRPr kumimoji="0" lang="ru-RU" sz="36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Georgia" pitchFamily="18" charset="0"/>
              <a:ea typeface="+mj-ea"/>
              <a:cs typeface="+mj-cs"/>
            </a:endParaRPr>
          </a:p>
        </p:txBody>
      </p:sp>
      <p:pic>
        <p:nvPicPr>
          <p:cNvPr id="1027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928670"/>
            <a:ext cx="2221393" cy="1571636"/>
          </a:xfrm>
          <a:prstGeom prst="rect">
            <a:avLst/>
          </a:prstGeom>
          <a:noFill/>
        </p:spPr>
      </p:pic>
      <p:sp>
        <p:nvSpPr>
          <p:cNvPr id="20" name="Прямоугольник 19"/>
          <p:cNvSpPr/>
          <p:nvPr/>
        </p:nvSpPr>
        <p:spPr>
          <a:xfrm>
            <a:off x="0" y="285728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cap="none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</a:rPr>
              <a:t>Городской округ Анадырь</a:t>
            </a:r>
            <a:endParaRPr lang="ru-RU" sz="3600" b="1" cap="none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pic>
        <p:nvPicPr>
          <p:cNvPr id="1033" name="Picture 9" descr="C:\Users\Олег\Desktop\бюджет\jupVXyFd5D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75209" y="4238079"/>
            <a:ext cx="2643206" cy="230454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3286116" y="6488668"/>
            <a:ext cx="30718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май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2022 года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665014"/>
            <a:ext cx="9144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неналоговых доходов бюджета городского округа Анадырь на 2022 год и плановый период 2023 и 2024 годов представлена в таблице:</a:t>
            </a:r>
          </a:p>
          <a:p>
            <a:pPr algn="ctr"/>
            <a:endParaRPr lang="ru-RU" dirty="0"/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6409847"/>
              </p:ext>
            </p:extLst>
          </p:nvPr>
        </p:nvGraphicFramePr>
        <p:xfrm>
          <a:off x="1029865" y="2780928"/>
          <a:ext cx="7084270" cy="3097544"/>
        </p:xfrm>
        <a:graphic>
          <a:graphicData uri="http://schemas.openxmlformats.org/drawingml/2006/table">
            <a:tbl>
              <a:tblPr/>
              <a:tblGrid>
                <a:gridCol w="32147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692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69228">
                  <a:extLst>
                    <a:ext uri="{9D8B030D-6E8A-4147-A177-3AD203B41FA5}">
                      <a16:colId xmlns:a16="http://schemas.microsoft.com/office/drawing/2014/main" val="644894492"/>
                    </a:ext>
                  </a:extLst>
                </a:gridCol>
                <a:gridCol w="113110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99583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доходов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2023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2024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95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4380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использования имущества, находящегося в государственной и муниципальной собственности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78 620,9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77 923,9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78 285,6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Платежи при пользовании природными ресурсами 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396,4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1 153,2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691,9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оказания платных услуг (работ) и компенсации затрат государства 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38,0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38,0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Доходы от продажи материальных и нематериальных активов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8 477,0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7 240,0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4 696,0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57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>
                          <a:solidFill>
                            <a:srgbClr val="000000"/>
                          </a:solidFill>
                          <a:latin typeface="Times New Roman"/>
                        </a:rPr>
                        <a:t>Штрафы, санкции, возмещение ущерба</a:t>
                      </a:r>
                    </a:p>
                  </a:txBody>
                  <a:tcPr marL="7620" marR="7620" marT="762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1 128,9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t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760,9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760,9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99583">
                <a:tc>
                  <a:txBody>
                    <a:bodyPr/>
                    <a:lstStyle/>
                    <a:p>
                      <a:pPr algn="l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Итого неналоговых доходов: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88</a:t>
                      </a:r>
                      <a:r>
                        <a:rPr lang="ru-RU" sz="1400" b="0" i="0" u="none" strike="noStrike" baseline="0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 661,2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87 116,0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ru-RU" sz="14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84 472,4</a:t>
                      </a:r>
                      <a:endParaRPr lang="ru-RU" sz="14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500174"/>
            <a:ext cx="90011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/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Объем безвозмездных поступлений из окружного бюджета в 20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>
                <a:effectLst/>
                <a:latin typeface="Times New Roman" pitchFamily="18" charset="0"/>
                <a:cs typeface="Times New Roman" pitchFamily="18" charset="0"/>
              </a:rPr>
              <a:t>2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 году утвержден в размере 1 447 677,2 тыс.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рублей, в 2023 году – в размере 717 642,8 тыс. рублей, в 2024 году – в размере 808 680,8 тыс. рублей. Ожидаемая структура безвозмездных поступлений из окружного бюджета представлена в диаграмме:</a:t>
            </a:r>
            <a:endParaRPr lang="en-US" dirty="0" smtClean="0">
              <a:effectLst/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en-US" dirty="0" smtClean="0"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3051703202"/>
              </p:ext>
            </p:extLst>
          </p:nvPr>
        </p:nvGraphicFramePr>
        <p:xfrm>
          <a:off x="714348" y="3143248"/>
          <a:ext cx="7643866" cy="324644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500174"/>
            <a:ext cx="9144000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000" dirty="0" smtClean="0"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Долговые обязательства городского округа Анадырь состоят из обязательств по бюджетным кредитам, полученным из окружного бюджета.</a:t>
            </a:r>
          </a:p>
          <a:p>
            <a:pPr algn="just">
              <a:lnSpc>
                <a:spcPct val="150000"/>
              </a:lnSpc>
            </a:pPr>
            <a:r>
              <a:rPr lang="en-US" sz="2000" dirty="0" smtClean="0">
                <a:effectLst/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Динамика изменения объема долговых обязательств городского округа Анадырь за 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2014-2024 </a:t>
            </a:r>
            <a:r>
              <a:rPr lang="ru-RU" sz="2000" dirty="0" smtClean="0">
                <a:effectLst/>
                <a:latin typeface="Times New Roman" pitchFamily="18" charset="0"/>
                <a:cs typeface="Times New Roman" pitchFamily="18" charset="0"/>
              </a:rPr>
              <a:t>годы представлена в диаграмме:</a:t>
            </a:r>
          </a:p>
          <a:p>
            <a:pPr algn="just"/>
            <a:endParaRPr lang="ru-RU" dirty="0" smtClean="0"/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342561325"/>
              </p:ext>
            </p:extLst>
          </p:nvPr>
        </p:nvGraphicFramePr>
        <p:xfrm>
          <a:off x="1002380" y="3573016"/>
          <a:ext cx="6665964" cy="303270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4283" y="1571612"/>
            <a:ext cx="878687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Приоритетами в расходовании средств бюджета городского округа Анадырь на 2022 год и плановый период 2023 и 2024 годов становятся:</a:t>
            </a:r>
          </a:p>
          <a:p>
            <a:pPr indent="457200">
              <a:lnSpc>
                <a:spcPct val="150000"/>
              </a:lnSpc>
            </a:pP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1) обеспечение своевременности и полноты выплаты заработной платы работникам бюджетной сферы;</a:t>
            </a:r>
          </a:p>
          <a:p>
            <a:pPr indent="457200">
              <a:lnSpc>
                <a:spcPct val="150000"/>
              </a:lnSpc>
            </a:pP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2) недопущение кредиторской задолженности по заработной плате и социальным выплатам;</a:t>
            </a:r>
          </a:p>
          <a:p>
            <a:pPr indent="457200">
              <a:lnSpc>
                <a:spcPct val="150000"/>
              </a:lnSpc>
            </a:pP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3) снижение долговой нагрузки городского округа Анадырь.</a:t>
            </a:r>
          </a:p>
          <a:p>
            <a:pPr indent="457200" algn="just">
              <a:lnSpc>
                <a:spcPct val="150000"/>
              </a:lnSpc>
            </a:pPr>
            <a:r>
              <a:rPr lang="en-US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16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457200" algn="just">
              <a:lnSpc>
                <a:spcPct val="150000"/>
              </a:lnSpc>
            </a:pP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городского округа Анадырь по расходам запланирован в 2022 году в объеме </a:t>
            </a: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2 789 067,1 </a:t>
            </a: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рублей, в 2023 году – 1 459 909,5 тыс. рублей, в 2024 году – 1 611 265,0 тыс. рублей. Информация  об объемах бюджета городского округа Анадырь на 2022 год и плановый период 2023 и 2024 годов по разделам классификации расходов бюджета представлена в таблице и диаграмме:</a:t>
            </a:r>
            <a:endParaRPr lang="ru-RU" sz="1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571480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7084" y="1510199"/>
            <a:ext cx="914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расходах бюджета за 2022 год и плановый период 2023 и 2024 годов представлена в таблице</a:t>
            </a:r>
            <a:endParaRPr lang="ru-RU" sz="1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330529"/>
              </p:ext>
            </p:extLst>
          </p:nvPr>
        </p:nvGraphicFramePr>
        <p:xfrm>
          <a:off x="1129187" y="2274859"/>
          <a:ext cx="6919794" cy="3879198"/>
        </p:xfrm>
        <a:graphic>
          <a:graphicData uri="http://schemas.openxmlformats.org/drawingml/2006/table">
            <a:tbl>
              <a:tblPr/>
              <a:tblGrid>
                <a:gridCol w="364772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789784544"/>
                    </a:ext>
                  </a:extLst>
                </a:gridCol>
                <a:gridCol w="1183833">
                  <a:extLst>
                    <a:ext uri="{9D8B030D-6E8A-4147-A177-3AD203B41FA5}">
                      <a16:colId xmlns:a16="http://schemas.microsoft.com/office/drawing/2014/main" val="2889885977"/>
                    </a:ext>
                  </a:extLst>
                </a:gridCol>
              </a:tblGrid>
              <a:tr h="232852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Наименования разделов</a:t>
                      </a:r>
                    </a:p>
                  </a:txBody>
                  <a:tcPr marL="9071" marR="9071" marT="907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2023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2024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285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725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Условно утвержденные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Х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18 104,1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38 218,3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203063754"/>
                  </a:ext>
                </a:extLst>
              </a:tr>
              <a:tr h="216024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Общегосударственные вопросы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275 579,4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252 792,2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262 865,4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6911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безопасность и правоохранительная деятельность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340,8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4 334,1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4 391,0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Национальная экономика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419 284,0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258 150,5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266 799,8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221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Жилищно-коммунальное хозяйство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568 235,6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82 922,6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139 259,8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Охрана окружающей среды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212 030,3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51200601"/>
                  </a:ext>
                </a:extLst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Образование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1 178 918,2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744 391,0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813 523,2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4139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Культура, кинематография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57 </a:t>
                      </a: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821,9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51 095,8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51 293,2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32852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Социальная политика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65 180,9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43 514,0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30 319,3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54376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Физическая культура и спорт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4 627,6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4 595,0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4 595,0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675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Обслуживание государственного и муниципального долга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48,4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10,2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0,0</a:t>
                      </a: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95371244"/>
                  </a:ext>
                </a:extLst>
              </a:tr>
              <a:tr h="286758">
                <a:tc>
                  <a:txBody>
                    <a:bodyPr/>
                    <a:lstStyle/>
                    <a:p>
                      <a:pPr algn="l" fontAlgn="t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Всего</a:t>
                      </a:r>
                    </a:p>
                  </a:txBody>
                  <a:tcPr marL="9071" marR="9071" marT="9071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2 789 067,1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1 459 909,5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algn="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1 611 265,0</a:t>
                      </a:r>
                      <a:endParaRPr lang="ru-RU" sz="1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2" name="Прямоугольник 1"/>
          <p:cNvSpPr/>
          <p:nvPr/>
        </p:nvSpPr>
        <p:spPr>
          <a:xfrm>
            <a:off x="6972520" y="1946593"/>
            <a:ext cx="11997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(тыс. рублей)</a:t>
            </a: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178" y="1553239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 по разделам и подразделам классификации расходов бюджета на 2022 год :</a:t>
            </a:r>
            <a:endParaRPr lang="ru-RU" sz="1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679879785"/>
              </p:ext>
            </p:extLst>
          </p:nvPr>
        </p:nvGraphicFramePr>
        <p:xfrm>
          <a:off x="928662" y="2143116"/>
          <a:ext cx="7786742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178" y="1553239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 по разделам и подразделам классификации расходов бюджета на 2023 год:</a:t>
            </a:r>
            <a:endParaRPr lang="ru-RU" sz="1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1332126514"/>
              </p:ext>
            </p:extLst>
          </p:nvPr>
        </p:nvGraphicFramePr>
        <p:xfrm>
          <a:off x="928662" y="2143116"/>
          <a:ext cx="7786742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095000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9178" y="1553239"/>
            <a:ext cx="9144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 по разделам и подразделам классификации расходов бюджета на 2024 год:</a:t>
            </a:r>
            <a:endParaRPr lang="ru-RU" sz="16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2685535939"/>
              </p:ext>
            </p:extLst>
          </p:nvPr>
        </p:nvGraphicFramePr>
        <p:xfrm>
          <a:off x="928662" y="2143116"/>
          <a:ext cx="7786742" cy="457203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861063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7158" y="1714488"/>
            <a:ext cx="8215370" cy="38318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городского округа Анадырь на 2022 год и плановый период 2023 и 2024 годов сформирован на основе 10 муниципальных программ городского округа Анадырь, охватывающих основные сферы (направления) деятельности органов исполнительной власти.  Доля «программных» расходов составит в 2022 году –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93,4%,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в 2023 году – 87,0%, в 2024 году – 86,9%.</a:t>
            </a:r>
          </a:p>
          <a:p>
            <a:pPr algn="just">
              <a:lnSpc>
                <a:spcPct val="150000"/>
              </a:lnSpc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Непрограммные направления расходов бюджета городского округа Анадырь включают расходы по обеспечению функционирования органов власти, расходы, связанные с обязательствами городского округа Анадырь (членские взносы, публикация в СМИ и другие).</a:t>
            </a: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214290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  <a:p>
            <a:pPr algn="ctr"/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7193921"/>
              </p:ext>
            </p:extLst>
          </p:nvPr>
        </p:nvGraphicFramePr>
        <p:xfrm>
          <a:off x="357158" y="1489966"/>
          <a:ext cx="8429683" cy="5218933"/>
        </p:xfrm>
        <a:graphic>
          <a:graphicData uri="http://schemas.openxmlformats.org/drawingml/2006/table">
            <a:tbl>
              <a:tblPr/>
              <a:tblGrid>
                <a:gridCol w="349476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80831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3530306809"/>
                    </a:ext>
                  </a:extLst>
                </a:gridCol>
                <a:gridCol w="686449">
                  <a:extLst>
                    <a:ext uri="{9D8B030D-6E8A-4147-A177-3AD203B41FA5}">
                      <a16:colId xmlns:a16="http://schemas.microsoft.com/office/drawing/2014/main" val="842593804"/>
                    </a:ext>
                  </a:extLst>
                </a:gridCol>
              </a:tblGrid>
              <a:tr h="34408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Наименование программы 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</a:b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  <a:t>Ответственное за исполнение структурное подразделение</a:t>
                      </a:r>
                      <a:b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/>
                        </a:rPr>
                      </a:b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2022 год</a:t>
                      </a:r>
                    </a:p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(тыс.руб.)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2023 год</a:t>
                      </a:r>
                    </a:p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</a:t>
                      </a:r>
                      <a:r>
                        <a:rPr lang="ru-RU" sz="1000" b="0" i="0" u="none" strike="noStrike" dirty="0" err="1" smtClean="0">
                          <a:solidFill>
                            <a:schemeClr val="tx1"/>
                          </a:solidFill>
                          <a:latin typeface="Times New Roman"/>
                        </a:rPr>
                        <a:t>тыс.руб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.)</a:t>
                      </a: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2024 год</a:t>
                      </a:r>
                    </a:p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(</a:t>
                      </a:r>
                      <a:r>
                        <a:rPr lang="ru-RU" sz="1000" b="0" i="0" u="none" strike="noStrike" dirty="0" err="1" smtClean="0">
                          <a:solidFill>
                            <a:schemeClr val="tx1"/>
                          </a:solidFill>
                          <a:latin typeface="Times New Roman"/>
                        </a:rPr>
                        <a:t>тыс.руб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.)</a:t>
                      </a: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2888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</a:t>
                      </a:r>
                      <a:r>
                        <a:rPr kumimoji="0" lang="ru-RU" sz="1000" b="1" i="0" u="none" strike="noStrike" kern="12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программа </a:t>
                      </a:r>
                      <a:r>
                        <a:rPr kumimoji="0" lang="ru-RU" sz="1000" b="1" i="0" u="none" strike="noStrike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«Управление финансами и имуществом городского округа Анадырь»</a:t>
                      </a:r>
                      <a:endParaRPr kumimoji="0" lang="ru-RU" sz="1000" b="1" i="0" u="none" strike="noStrike" kern="1200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Управление финансов, экономики и имущественных отношений Администрации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65 586,7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53 195,8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62 615,6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5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«Анадырь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 безопасный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город»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3 547,7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  <a:r>
                        <a:rPr lang="ru-RU" sz="1000" b="0" i="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807,7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2 807,7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4038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«Поддержка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 развитие основных секторов экономики городского округа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Анадырь»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финансов, экономики и имущественных отношений Администрации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56</a:t>
                      </a:r>
                      <a:r>
                        <a:rPr lang="ru-RU" sz="1000" b="0" i="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890,1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30 623,1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30 623,1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463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«Жилье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 городском округе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Анадырь»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96</a:t>
                      </a:r>
                      <a:r>
                        <a:rPr lang="ru-RU" sz="1000" b="0" i="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857,3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26 710,3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58 467,9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8463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«Развитие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территории городского округа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2019-2024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852</a:t>
                      </a:r>
                      <a:r>
                        <a:rPr lang="ru-RU" sz="1000" b="0" i="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427,1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291 944,8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310 454,1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kumimoji="0"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Развитие социально-культурной сферы в городском округе Анадырь на 2020-2025 годы</a:t>
                      </a:r>
                      <a:r>
                        <a:rPr kumimoji="0" lang="ru-RU" sz="1000" b="1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по социальной политике Администрации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79</a:t>
                      </a:r>
                      <a:r>
                        <a:rPr lang="ru-RU" sz="1000" b="0" i="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122,0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72 363,3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72 560,7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48565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«Развитие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образования и молодежная политика на территории городского округа Анадырь 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2020-2025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Управление по социальной политике Администрации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200</a:t>
                      </a:r>
                      <a:r>
                        <a:rPr lang="ru-RU" sz="1000" b="0" i="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019,5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766 373,4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835 767,1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41880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«Охрана </a:t>
                      </a:r>
                      <a:r>
                        <a:rPr lang="ru-RU" sz="10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окружающей среды в городском округе Анадырь на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2015-2024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Администрация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212</a:t>
                      </a:r>
                      <a:r>
                        <a:rPr lang="ru-RU" sz="1000" b="0" i="0" u="none" strike="noStrike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030,3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0,0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 Муниципальная программа «Формирование современной городской среды на территории городского округа Анадырь на 2018-2024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Администрация городского округа Анадырь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24 088,1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13 451,2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14 946,1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6889">
                <a:tc>
                  <a:txBody>
                    <a:bodyPr/>
                    <a:lstStyle/>
                    <a:p>
                      <a:r>
                        <a:rPr kumimoji="0" lang="ru-RU" sz="1000" b="1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Муниципальная программа «Создание единого информационного пространства городского округа Анадырь на 2020-2025 годы»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t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Администрация городского округа Анадырь</a:t>
                      </a: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</a:t>
                      </a:r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341,5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12 128,8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11 578,8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5516041"/>
                  </a:ext>
                </a:extLst>
              </a:tr>
              <a:tr h="384635">
                <a:tc gridSpan="2">
                  <a:txBody>
                    <a:bodyPr/>
                    <a:lstStyle/>
                    <a:p>
                      <a:pPr algn="l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ИТОГО</a:t>
                      </a:r>
                      <a:r>
                        <a:rPr lang="ru-RU" sz="1000" b="1" i="0" u="none" strike="noStrike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РАСХОДОВ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t"/>
                      <a:endParaRPr lang="ru-RU" sz="1200" b="0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</a:t>
                      </a:r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604</a:t>
                      </a:r>
                      <a:r>
                        <a:rPr lang="ru-RU" sz="1000" b="1" i="0" u="none" strike="noStrike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910,3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1 269 598,4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1000" b="1" i="0" u="none" strike="noStrike" dirty="0" smtClean="0">
                          <a:solidFill>
                            <a:schemeClr val="tx1"/>
                          </a:solidFill>
                          <a:latin typeface="Times New Roman"/>
                        </a:rPr>
                        <a:t>1 399 821,1</a:t>
                      </a:r>
                      <a:endParaRPr lang="ru-RU" sz="1000" b="1" i="0" u="none" strike="noStrike" dirty="0">
                        <a:solidFill>
                          <a:schemeClr val="tx1"/>
                        </a:solidFill>
                        <a:latin typeface="Times New Roman"/>
                      </a:endParaRPr>
                    </a:p>
                  </a:txBody>
                  <a:tcPr marL="6072" marR="6072" marT="6072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357158" y="1071546"/>
            <a:ext cx="8572560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2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Муниципальные программы городского округа Анадырь на 2022 год и плановый период 2023 и 2024 годов </a:t>
            </a:r>
            <a:endParaRPr lang="ru-RU" sz="12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 bwMode="auto">
          <a:xfrm>
            <a:off x="0" y="102"/>
            <a:ext cx="9159090" cy="900098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6798" y="35813"/>
            <a:ext cx="7326684" cy="828675"/>
          </a:xfrm>
        </p:spPr>
        <p:txBody>
          <a:bodyPr/>
          <a:lstStyle/>
          <a:p>
            <a:pPr algn="ctr"/>
            <a:r>
              <a:rPr lang="ru-RU" sz="24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понятия и термины, используемые в бюджетном </a:t>
            </a:r>
            <a:r>
              <a:rPr lang="ru-RU" sz="24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процессе</a:t>
            </a:r>
            <a:endParaRPr lang="ru-RU" sz="24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Овал 5"/>
          <p:cNvSpPr/>
          <p:nvPr/>
        </p:nvSpPr>
        <p:spPr bwMode="auto">
          <a:xfrm>
            <a:off x="7565913" y="-478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3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78508" y="64426"/>
            <a:ext cx="1285884" cy="909763"/>
          </a:xfrm>
          <a:prstGeom prst="rect">
            <a:avLst/>
          </a:prstGeom>
          <a:noFill/>
        </p:spPr>
      </p:pic>
      <p:sp>
        <p:nvSpPr>
          <p:cNvPr id="18" name="TextBox 17"/>
          <p:cNvSpPr txBox="1"/>
          <p:nvPr/>
        </p:nvSpPr>
        <p:spPr>
          <a:xfrm>
            <a:off x="15090" y="974189"/>
            <a:ext cx="91440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ru-RU" dirty="0" smtClean="0"/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Местный бюджет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форма образования и расходования денежных средств для реализации задач и функций местного самоуправления.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поступающие в бюджет денежные средства: налоговые и неналоговые доходы, а также безвозмездные поступления от других бюджетов в форме дотаций, субсидий, субвенций и иных межбюджетных трансфертов.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Расходы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выплачиваемые из бюджета денежные средства, направляемые на реализацию задач и функций органов власти в различных отраслях: образование, культура, здравоохранение, жилищно-коммунальное хозяйство, сельское хозяйство, социальная защита и обеспечение населения и т.д.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Дефицит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превышение расходов бюджета над его доходами;</a:t>
            </a:r>
          </a:p>
          <a:p>
            <a:pPr algn="just">
              <a:lnSpc>
                <a:spcPct val="150000"/>
              </a:lnSpc>
            </a:pP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000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Профицит бюджета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превышение доходов бюджета над его расходами.</a:t>
            </a:r>
          </a:p>
        </p:txBody>
      </p:sp>
    </p:spTree>
    <p:extLst>
      <p:ext uri="{BB962C8B-B14F-4D97-AF65-F5344CB8AC3E}">
        <p14:creationId xmlns:p14="http://schemas.microsoft.com/office/powerpoint/2010/main" val="2159826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428736"/>
            <a:ext cx="771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85786" y="1000108"/>
            <a:ext cx="692948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600" b="1" dirty="0" smtClean="0">
                <a:effectLst/>
                <a:latin typeface="Times New Roman" pitchFamily="18" charset="0"/>
                <a:cs typeface="Times New Roman" pitchFamily="18" charset="0"/>
              </a:rPr>
              <a:t>Бюджет в доступной для граждан форме сформирован в целях реализации принципа прозрачности и открытости бюджетной системы Российской Федерации, обеспечения полного и доступного информирования граждан о бюджете городского округа Анадырь.</a:t>
            </a:r>
            <a:endParaRPr lang="ru-RU" sz="16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7158" y="2214554"/>
            <a:ext cx="8501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Контактная информация</a:t>
            </a:r>
          </a:p>
          <a:p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Адрес: 689000, Чукотский А.О., г. Анадырь, ул. Рультытегина д. 1, тел/факс: 6-36-00</a:t>
            </a:r>
          </a:p>
          <a:p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E-mail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precedent@rambler.ru  (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электронный адрес приемной Главы Администрации городского округа Анадырь)</a:t>
            </a:r>
          </a:p>
          <a:p>
            <a:pPr>
              <a:buFont typeface="Arial" pitchFamily="34" charset="0"/>
              <a:buChar char="•"/>
            </a:pP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effectLst/>
                <a:latin typeface="Times New Roman" pitchFamily="18" charset="0"/>
                <a:cs typeface="Times New Roman" pitchFamily="18" charset="0"/>
              </a:rPr>
              <a:t>finotdel@chukotnet.ru  (</a:t>
            </a:r>
            <a:r>
              <a:rPr lang="ru-RU" dirty="0" smtClean="0">
                <a:effectLst/>
                <a:latin typeface="Times New Roman" pitchFamily="18" charset="0"/>
                <a:cs typeface="Times New Roman" pitchFamily="18" charset="0"/>
              </a:rPr>
              <a:t>электронный адрес Управления финансов, экономики и имущественных отношений Администрации городского округа Анадырь)</a:t>
            </a:r>
          </a:p>
          <a:p>
            <a:pPr>
              <a:buFont typeface="Arial" pitchFamily="34" charset="0"/>
              <a:buChar char="•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8650E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rect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42910" y="1428736"/>
            <a:ext cx="77153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857224" y="1643050"/>
            <a:ext cx="692948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Подготовлено </a:t>
            </a:r>
          </a:p>
          <a:p>
            <a:pPr algn="ctr"/>
            <a:r>
              <a:rPr lang="ru-RU" sz="28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Управлением финансов, экономики и имущественных отношений Администрации городского округа Анадырь</a:t>
            </a:r>
            <a:endParaRPr lang="ru-RU" sz="2800" dirty="0"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7030A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2031325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r>
              <a:rPr lang="ru-RU" dirty="0" smtClean="0"/>
              <a:t> </a:t>
            </a:r>
          </a:p>
          <a:p>
            <a:pPr algn="just"/>
            <a:r>
              <a:rPr lang="ru-RU" dirty="0" smtClean="0"/>
              <a:t>	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Бюджет городского округа Анадырь на 2022 год и плановый период 2023 и 2024 годов был утвержден Решением Совета депутатов городского округа Анадырь от 16 декабря 2021 года № 200 (с учетом изменений).</a:t>
            </a:r>
          </a:p>
          <a:p>
            <a:pPr algn="just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В бюджете городского округа Анадырь на 2022 год и плановый период 2023 и 2024 годов утверждены следующие основные показатели:</a:t>
            </a:r>
          </a:p>
          <a:p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9810" y="712824"/>
            <a:ext cx="7072362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  <a:p>
            <a:pPr algn="ctr"/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5000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b="1" cap="all" dirty="0">
              <a:ln w="0"/>
              <a:solidFill>
                <a:schemeClr val="bg2">
                  <a:lumMod val="10000"/>
                </a:schemeClr>
              </a:solidFill>
              <a:effectLst>
                <a:reflection blurRad="12700" stA="50000" endPos="50000" dist="5000" dir="5400000" sy="-100000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2" name="Таблица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3355805"/>
              </p:ext>
            </p:extLst>
          </p:nvPr>
        </p:nvGraphicFramePr>
        <p:xfrm>
          <a:off x="323528" y="3500438"/>
          <a:ext cx="8352928" cy="3130382"/>
        </p:xfrm>
        <a:graphic>
          <a:graphicData uri="http://schemas.openxmlformats.org/drawingml/2006/table">
            <a:tbl>
              <a:tblPr/>
              <a:tblGrid>
                <a:gridCol w="208823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1781580419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727717347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85116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Наименование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показателя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Утверждено на 2022 год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Утверждено на 2023 год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Утверждено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 </a:t>
                      </a: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2024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год</a:t>
                      </a: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05071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Доходы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2 414 704,7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1 482 839,5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1 611 265,0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5071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Расходы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</a:t>
                      </a:r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789 067,1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1 459 909,5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1 611 265,0</a:t>
                      </a:r>
                      <a:endParaRPr kumimoji="0" lang="ru-RU" sz="18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05071">
                <a:tc>
                  <a:txBody>
                    <a:bodyPr/>
                    <a:lstStyle/>
                    <a:p>
                      <a:pPr algn="ctr"/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285750" indent="-285750" algn="ctr">
                        <a:buFontTx/>
                        <a:buChar char="-"/>
                      </a:pP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Дефицит</a:t>
                      </a: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/ </a:t>
                      </a:r>
                    </a:p>
                    <a:p>
                      <a:pPr marL="285750" indent="-285750" algn="ctr">
                        <a:buFontTx/>
                        <a:buChar char="-"/>
                      </a:pPr>
                      <a:r>
                        <a:rPr kumimoji="0" lang="ru-RU" sz="1800" kern="1200" baseline="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 </a:t>
                      </a:r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Профицит </a:t>
                      </a:r>
                      <a:r>
                        <a:rPr kumimoji="0" lang="ru-RU" sz="1800" kern="1200" dirty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бюджета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-374 362,4</a:t>
                      </a:r>
                      <a:endParaRPr kumimoji="0" lang="ru-RU" sz="1800" kern="1200" dirty="0" smtClean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22 930,0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kumimoji="0" lang="ru-RU" sz="180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0,0</a:t>
                      </a:r>
                      <a:endParaRPr kumimoji="0" lang="ru-RU" sz="180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0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2492990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just"/>
            <a:r>
              <a:rPr lang="ru-RU" dirty="0" smtClean="0"/>
              <a:t>	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Доходы бюджета городского округа Анадырь представлены налоговыми и неналоговыми доходами, а также безвозмездными поступлениями из окружного бюджета в виде субвенций, субсидий и иных межбюджетных трансфертов.</a:t>
            </a:r>
          </a:p>
          <a:p>
            <a:pPr algn="just"/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Структура доходов бюджета на 2022 год и плановый период 2023 и 2024 </a:t>
            </a:r>
            <a:r>
              <a:rPr lang="ru-RU" sz="20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годов.</a:t>
            </a:r>
            <a:endParaRPr lang="ru-RU" sz="2000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3605073"/>
              </p:ext>
            </p:extLst>
          </p:nvPr>
        </p:nvGraphicFramePr>
        <p:xfrm>
          <a:off x="1136082" y="4026652"/>
          <a:ext cx="7277635" cy="2118360"/>
        </p:xfrm>
        <a:graphic>
          <a:graphicData uri="http://schemas.openxmlformats.org/drawingml/2006/table">
            <a:tbl>
              <a:tblPr/>
              <a:tblGrid>
                <a:gridCol w="21184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1974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19740">
                  <a:extLst>
                    <a:ext uri="{9D8B030D-6E8A-4147-A177-3AD203B41FA5}">
                      <a16:colId xmlns:a16="http://schemas.microsoft.com/office/drawing/2014/main" val="2774368882"/>
                    </a:ext>
                  </a:extLst>
                </a:gridCol>
                <a:gridCol w="17197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0">
                <a:tc gridSpan="4">
                  <a:txBody>
                    <a:bodyPr/>
                    <a:lstStyle/>
                    <a:p>
                      <a:pPr algn="ctr" fontAlgn="b"/>
                      <a:endParaRPr lang="ru-RU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7296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Наименование показателя</a:t>
                      </a:r>
                    </a:p>
                    <a:p>
                      <a:pPr algn="ctr" fontAlgn="b"/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6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Утверждено</a:t>
                      </a:r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fontAlgn="b"/>
                      <a:endParaRPr lang="ru-RU" sz="16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43585">
                <a:tc vMerge="1">
                  <a:txBody>
                    <a:bodyPr/>
                    <a:lstStyle/>
                    <a:p>
                      <a:pPr algn="ctr" fontAlgn="b"/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2022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2023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48607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6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Налоговые и неналоговые доходы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744 026,7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765 196,7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802 584,2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3437">
                <a:tc>
                  <a:txBody>
                    <a:bodyPr/>
                    <a:lstStyle/>
                    <a:p>
                      <a:pPr algn="l" fontAlgn="b"/>
                      <a:r>
                        <a:rPr kumimoji="0" lang="ru-RU" sz="1600" kern="120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Безвозмездные поступления</a:t>
                      </a:r>
                      <a:endParaRPr lang="ru-RU" sz="16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1 670 678,0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717 642,8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808 680,8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94280">
                <a:tc>
                  <a:txBody>
                    <a:bodyPr/>
                    <a:lstStyle/>
                    <a:p>
                      <a:pPr algn="l" fontAlgn="b"/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ВСЕГО</a:t>
                      </a: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2 414 704,7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1 482 839,5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ru-RU" sz="1600" b="0" kern="1200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1 611 265,0</a:t>
                      </a:r>
                      <a:endParaRPr kumimoji="0" lang="ru-RU" sz="1600" b="0" kern="1200" dirty="0">
                        <a:solidFill>
                          <a:schemeClr val="tx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0" marR="0" marT="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147732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ctr"/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доходов бюджета городского округа Анадырь на 2022 год представлена на диаграмме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1816162308"/>
              </p:ext>
            </p:extLst>
          </p:nvPr>
        </p:nvGraphicFramePr>
        <p:xfrm>
          <a:off x="857224" y="2500306"/>
          <a:ext cx="7215238" cy="421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147732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ctr"/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доходов бюджета городского округа Анадырь на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 представлена на диаграмме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3169854588"/>
              </p:ext>
            </p:extLst>
          </p:nvPr>
        </p:nvGraphicFramePr>
        <p:xfrm>
          <a:off x="857224" y="2500306"/>
          <a:ext cx="7215238" cy="421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6030247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2D050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 useBgFill="1">
        <p:nvSpPr>
          <p:cNvPr id="9" name="TextBox 8"/>
          <p:cNvSpPr txBox="1"/>
          <p:nvPr/>
        </p:nvSpPr>
        <p:spPr>
          <a:xfrm>
            <a:off x="214282" y="1428736"/>
            <a:ext cx="8929718" cy="1477328"/>
          </a:xfrm>
          <a:prstGeom prst="rect">
            <a:avLst/>
          </a:prstGeom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/>
              <a:t> </a:t>
            </a:r>
          </a:p>
          <a:p>
            <a:pPr algn="ctr"/>
            <a:endParaRPr lang="ru-RU" dirty="0" smtClean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доходов бюджета городского округа Анадырь на </a:t>
            </a: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год представлена на диаграмме</a:t>
            </a:r>
          </a:p>
          <a:p>
            <a:pPr algn="just"/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42910" y="928670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1693730054"/>
              </p:ext>
            </p:extLst>
          </p:nvPr>
        </p:nvGraphicFramePr>
        <p:xfrm>
          <a:off x="857224" y="2500306"/>
          <a:ext cx="7215238" cy="421484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71805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428737"/>
            <a:ext cx="9144000" cy="155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0000" algn="just">
              <a:lnSpc>
                <a:spcPct val="120000"/>
              </a:lnSpc>
            </a:pPr>
            <a:r>
              <a:rPr lang="ru-RU" sz="1600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налоговых доходов бюджета городского округа Анадырь на 2022 год сложился в объеме 655 365,5 тыс. рублей, на 2023 год – 678 080,7 тыс. рублей, на 2024 год – 718 111,8 тыс. рублей. Ожидаемая структура налоговых доходов бюджета городского округа Анадырь на 2022 год и плановый период 2023 и 2024 годов  представлена в таблице:</a:t>
            </a:r>
          </a:p>
          <a:p>
            <a:pPr algn="ctr"/>
            <a:endParaRPr lang="ru-RU" dirty="0"/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3112915"/>
              </p:ext>
            </p:extLst>
          </p:nvPr>
        </p:nvGraphicFramePr>
        <p:xfrm>
          <a:off x="1040663" y="2780928"/>
          <a:ext cx="7062674" cy="3387064"/>
        </p:xfrm>
        <a:graphic>
          <a:graphicData uri="http://schemas.openxmlformats.org/drawingml/2006/table">
            <a:tbl>
              <a:tblPr/>
              <a:tblGrid>
                <a:gridCol w="39988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4265882439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1441245551"/>
                    </a:ext>
                  </a:extLst>
                </a:gridCol>
                <a:gridCol w="1119640">
                  <a:extLst>
                    <a:ext uri="{9D8B030D-6E8A-4147-A177-3AD203B41FA5}">
                      <a16:colId xmlns:a16="http://schemas.microsoft.com/office/drawing/2014/main" val="471782052"/>
                    </a:ext>
                  </a:extLst>
                </a:gridCol>
              </a:tblGrid>
              <a:tr h="295617">
                <a:tc rowSpan="2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Наименование доходов</a:t>
                      </a:r>
                    </a:p>
                  </a:txBody>
                  <a:tcPr marL="7620" marR="7620" marT="7620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2022 год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2023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2024 </a:t>
                      </a:r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561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Утверждено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5566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доходы физических лиц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586 282,0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601 827,0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625 306,0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55692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Акцизы по подакцизным товарам (продукции), производимым на территории Российской Федерации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3 430,5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3 286,7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3 798,8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Налоги на совокупный доход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38 827,0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42 797,0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54 947,0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2104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Налог на имущество физических лиц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2 070,0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2 103,0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2 130,0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Земельный налог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22 060,0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25 371,0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29 234,0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Государственная пошлина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2 696,0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696,0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2</a:t>
                      </a:r>
                      <a:r>
                        <a:rPr lang="ru-RU" sz="1400" b="0" i="0" u="none" strike="noStrike" baseline="0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 696,0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5617">
                <a:tc>
                  <a:txBody>
                    <a:bodyPr/>
                    <a:lstStyle/>
                    <a:p>
                      <a:pPr algn="just" fontAlgn="b"/>
                      <a:r>
                        <a:rPr lang="ru-RU" sz="1400" b="0" i="0" u="none" strike="noStrike" dirty="0">
                          <a:solidFill>
                            <a:srgbClr val="000000"/>
                          </a:solidFill>
                          <a:latin typeface="Times New Roman"/>
                        </a:rPr>
                        <a:t>Итого налоговых доходов:</a:t>
                      </a:r>
                    </a:p>
                  </a:txBody>
                  <a:tcPr marL="7620" marR="7620" marT="762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655 365,5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678 080,7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ru-RU" sz="1400" b="0" i="0" u="none" strike="noStrike" dirty="0" smtClean="0">
                          <a:solidFill>
                            <a:srgbClr val="000000"/>
                          </a:solidFill>
                          <a:latin typeface="Times New Roman"/>
                        </a:rPr>
                        <a:t>718 111,8</a:t>
                      </a:r>
                      <a:endParaRPr lang="ru-RU" sz="1400" b="0" i="0" u="none" strike="noStrike" dirty="0">
                        <a:solidFill>
                          <a:srgbClr val="000000"/>
                        </a:solidFill>
                        <a:latin typeface="Times New Roman"/>
                      </a:endParaRPr>
                    </a:p>
                  </a:txBody>
                  <a:tcPr marL="0" marR="0" marT="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path path="circle">
            <a:fillToRect l="100000" t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Овал 21"/>
          <p:cNvSpPr/>
          <p:nvPr/>
        </p:nvSpPr>
        <p:spPr bwMode="auto">
          <a:xfrm>
            <a:off x="7668344" y="229187"/>
            <a:ext cx="1490746" cy="1039572"/>
          </a:xfrm>
          <a:prstGeom prst="ellipse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Verdana" pitchFamily="34" charset="0"/>
            </a:endParaRPr>
          </a:p>
        </p:txBody>
      </p:sp>
      <p:pic>
        <p:nvPicPr>
          <p:cNvPr id="18" name="Picture 3" descr="C:\Users\Олег\Desktop\бюджет\diletantme_6447582_19415673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776000" y="252000"/>
            <a:ext cx="1285884" cy="909763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0034" y="642918"/>
            <a:ext cx="7072362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Информация о бюджете городского округа Анадырь на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2022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 и плановый период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2023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b="1" cap="all" dirty="0" smtClean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2024 </a:t>
            </a:r>
            <a:r>
              <a:rPr lang="ru-RU" b="1" cap="all" dirty="0">
                <a:ln w="0"/>
                <a:solidFill>
                  <a:schemeClr val="bg2">
                    <a:lumMod val="10000"/>
                  </a:schemeClr>
                </a:solidFill>
                <a:effectLst>
                  <a:reflection blurRad="12700" stA="0" endPos="50000" dist="5000" dir="5400000" sy="-100000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годов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643050"/>
            <a:ext cx="91440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457200" algn="just">
              <a:lnSpc>
                <a:spcPct val="200000"/>
              </a:lnSpc>
            </a:pPr>
            <a:r>
              <a:rPr lang="ru-RU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Наибольший удельный вес в структуре налоговых доходов, как и ранее, ожидается от поступлений налога на доходы физических лиц, который составит в 2022 году – 89,5%, в 2023 году – 88,8%, в 2024 году – 87,1%. </a:t>
            </a:r>
          </a:p>
          <a:p>
            <a:pPr indent="457200" algn="just">
              <a:lnSpc>
                <a:spcPct val="200000"/>
              </a:lnSpc>
            </a:pPr>
            <a:r>
              <a:rPr lang="ru-RU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Неналоговые доходы бюджета городского округа Анадырь на 2022 год прогнозируются в объеме </a:t>
            </a:r>
            <a:r>
              <a:rPr lang="ru-RU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88 661,2 </a:t>
            </a:r>
            <a:r>
              <a:rPr lang="ru-RU" b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тыс. рублей, в 2023 году – в объеме 87 116,0 тыс. рублей, в 2024 году – в объеме 84 472,4 тыс. рублей. 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916507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23861</TotalTime>
  <Words>1465</Words>
  <Application>Microsoft Office PowerPoint</Application>
  <PresentationFormat>Экран (4:3)</PresentationFormat>
  <Paragraphs>320</Paragraphs>
  <Slides>21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9" baseType="lpstr">
      <vt:lpstr>Arial</vt:lpstr>
      <vt:lpstr>Calibri</vt:lpstr>
      <vt:lpstr>Constantia</vt:lpstr>
      <vt:lpstr>Georgia</vt:lpstr>
      <vt:lpstr>Times New Roman</vt:lpstr>
      <vt:lpstr>Verdana</vt:lpstr>
      <vt:lpstr>Wingdings 2</vt:lpstr>
      <vt:lpstr>Поток</vt:lpstr>
      <vt:lpstr>Презентация PowerPoint</vt:lpstr>
      <vt:lpstr>Основные понятия и термины, используемые в бюджетном процессе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home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Template</dc:title>
  <dc:creator>sinbin</dc:creator>
  <cp:lastModifiedBy>Татьяна Микитюк</cp:lastModifiedBy>
  <cp:revision>1314</cp:revision>
  <dcterms:created xsi:type="dcterms:W3CDTF">2004-02-12T06:43:32Z</dcterms:created>
  <dcterms:modified xsi:type="dcterms:W3CDTF">2022-05-11T22:14:20Z</dcterms:modified>
</cp:coreProperties>
</file>