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6" r:id="rId1"/>
  </p:sldMasterIdLst>
  <p:notesMasterIdLst>
    <p:notesMasterId r:id="rId19"/>
  </p:notesMasterIdLst>
  <p:sldIdLst>
    <p:sldId id="284" r:id="rId2"/>
    <p:sldId id="294" r:id="rId3"/>
    <p:sldId id="338" r:id="rId4"/>
    <p:sldId id="339" r:id="rId5"/>
    <p:sldId id="340" r:id="rId6"/>
    <p:sldId id="342" r:id="rId7"/>
    <p:sldId id="343" r:id="rId8"/>
    <p:sldId id="344" r:id="rId9"/>
    <p:sldId id="345" r:id="rId10"/>
    <p:sldId id="346" r:id="rId11"/>
    <p:sldId id="347" r:id="rId12"/>
    <p:sldId id="348" r:id="rId13"/>
    <p:sldId id="370" r:id="rId14"/>
    <p:sldId id="361" r:id="rId15"/>
    <p:sldId id="396" r:id="rId16"/>
    <p:sldId id="366" r:id="rId17"/>
    <p:sldId id="367" r:id="rId1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CC00"/>
    <a:srgbClr val="1C04AC"/>
    <a:srgbClr val="009600"/>
    <a:srgbClr val="9856B6"/>
    <a:srgbClr val="D8650E"/>
    <a:srgbClr val="F05656"/>
    <a:srgbClr val="4E31F9"/>
    <a:srgbClr val="2306D4"/>
    <a:srgbClr val="66FF99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62" autoAdjust="0"/>
    <p:restoredTop sz="96980" autoAdjust="0"/>
  </p:normalViewPr>
  <p:slideViewPr>
    <p:cSldViewPr>
      <p:cViewPr varScale="1">
        <p:scale>
          <a:sx n="111" d="100"/>
          <a:sy n="111" d="100"/>
        </p:scale>
        <p:origin x="176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5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958333737570422"/>
          <c:y val="9.9664471408418248E-2"/>
          <c:w val="0.8291666666666665"/>
          <c:h val="0.8062500000000000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5"/>
          <c:dPt>
            <c:idx val="0"/>
            <c:bubble3D val="0"/>
            <c:explosion val="0"/>
            <c:extLst>
              <c:ext xmlns:c16="http://schemas.microsoft.com/office/drawing/2014/chart" uri="{C3380CC4-5D6E-409C-BE32-E72D297353CC}">
                <c16:uniqueId val="{00000000-196B-42B1-87C6-FB34E8172877}"/>
              </c:ext>
            </c:extLst>
          </c:dPt>
          <c:dPt>
            <c:idx val="1"/>
            <c:bubble3D val="0"/>
            <c:spPr>
              <a:solidFill>
                <a:srgbClr val="00CC00"/>
              </a:solidFill>
            </c:spPr>
            <c:extLst>
              <c:ext xmlns:c16="http://schemas.microsoft.com/office/drawing/2014/chart" uri="{C3380CC4-5D6E-409C-BE32-E72D297353CC}">
                <c16:uniqueId val="{00000002-196B-42B1-87C6-FB34E8172877}"/>
              </c:ext>
            </c:extLst>
          </c:dPt>
          <c:dPt>
            <c:idx val="2"/>
            <c:bubble3D val="0"/>
            <c:explosion val="7"/>
            <c:spPr>
              <a:solidFill>
                <a:srgbClr val="7030A0"/>
              </a:solidFill>
            </c:spPr>
            <c:extLst>
              <c:ext xmlns:c16="http://schemas.microsoft.com/office/drawing/2014/chart" uri="{C3380CC4-5D6E-409C-BE32-E72D297353CC}">
                <c16:uniqueId val="{00000004-196B-42B1-87C6-FB34E8172877}"/>
              </c:ext>
            </c:extLst>
          </c:dPt>
          <c:dLbls>
            <c:dLbl>
              <c:idx val="0"/>
              <c:layout>
                <c:manualLayout>
                  <c:x val="-2.4882477889156297E-2"/>
                  <c:y val="0.1555042869934391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96B-42B1-87C6-FB34E8172877}"/>
                </c:ext>
              </c:extLst>
            </c:dLbl>
            <c:dLbl>
              <c:idx val="1"/>
              <c:layout>
                <c:manualLayout>
                  <c:x val="-9.0675456582305525E-2"/>
                  <c:y val="1.442402823166327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96B-42B1-87C6-FB34E8172877}"/>
                </c:ext>
              </c:extLst>
            </c:dLbl>
            <c:dLbl>
              <c:idx val="2"/>
              <c:layout>
                <c:manualLayout>
                  <c:x val="-0.12206624369147646"/>
                  <c:y val="4.244097406261017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196B-42B1-87C6-FB34E8172877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Налоговые поступления</c:v>
                </c:pt>
                <c:pt idx="1">
                  <c:v>Неналоговые поступления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0.27315940638602221</c:v>
                </c:pt>
                <c:pt idx="1">
                  <c:v>3.6735968146305663E-2</c:v>
                </c:pt>
                <c:pt idx="2">
                  <c:v>0.69273642429237481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96B-42B1-87C6-FB34E81728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6614629298839095E-2"/>
                  <c:y val="-0.254278062841642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D52-494D-8676-7BD8D1578115}"/>
                </c:ext>
              </c:extLst>
            </c:dLbl>
            <c:dLbl>
              <c:idx val="1"/>
              <c:layout>
                <c:manualLayout>
                  <c:x val="9.9687775793034714E-3"/>
                  <c:y val="-0.121271076124475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D52-494D-8676-7BD8D1578115}"/>
                </c:ext>
              </c:extLst>
            </c:dLbl>
            <c:dLbl>
              <c:idx val="2"/>
              <c:layout>
                <c:manualLayout>
                  <c:x val="2.1599018088490764E-2"/>
                  <c:y val="-0.367725198570991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1D52-494D-8676-7BD8D1578115}"/>
                </c:ext>
              </c:extLst>
            </c:dLbl>
            <c:dLbl>
              <c:idx val="3"/>
              <c:layout>
                <c:manualLayout>
                  <c:x val="1.4953166368955186E-2"/>
                  <c:y val="-9.77992549390934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A5D7-47DF-8672-98D27FF6BAD4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Дотации</c:v>
                </c:pt>
                <c:pt idx="1">
                  <c:v>Субсидии</c:v>
                </c:pt>
                <c:pt idx="2">
                  <c:v>Субвенции</c:v>
                </c:pt>
                <c:pt idx="3">
                  <c:v>Иные межбюджетные трансферты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472950.6</c:v>
                </c:pt>
                <c:pt idx="1">
                  <c:v>155901.4</c:v>
                </c:pt>
                <c:pt idx="2">
                  <c:v>893875.9</c:v>
                </c:pt>
                <c:pt idx="3">
                  <c:v>302108.79999999999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D52-494D-8676-7BD8D15781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pyramid"/>
        <c:axId val="288950752"/>
        <c:axId val="288947616"/>
        <c:axId val="0"/>
      </c:bar3DChart>
      <c:catAx>
        <c:axId val="2889507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anchor="ctr" anchorCtr="0"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88947616"/>
        <c:crosses val="autoZero"/>
        <c:auto val="1"/>
        <c:lblAlgn val="ctr"/>
        <c:lblOffset val="100"/>
        <c:noMultiLvlLbl val="0"/>
      </c:catAx>
      <c:valAx>
        <c:axId val="2889476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8895075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74680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31-45C9-85FA-D44D790501B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84680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31-45C9-85FA-D44D790501B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94680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931-45C9-85FA-D44D790501BF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120000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931-45C9-85FA-D44D790501BF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90000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931-45C9-85FA-D44D790501BF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75000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931-45C9-85FA-D44D790501BF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</c:v>
                </c:pt>
              </c:strCache>
            </c:strRef>
          </c:cat>
          <c:val>
            <c:numRef>
              <c:f>Лист1!$H$2</c:f>
              <c:numCache>
                <c:formatCode>General</c:formatCode>
                <c:ptCount val="1"/>
                <c:pt idx="0">
                  <c:v>70500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4A-42BB-A62D-67E722EF29E4}"/>
            </c:ext>
          </c:extLst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</c:v>
                </c:pt>
              </c:strCache>
            </c:strRef>
          </c:cat>
          <c:val>
            <c:numRef>
              <c:f>Лист1!$I$2</c:f>
              <c:numCache>
                <c:formatCode>General</c:formatCode>
                <c:ptCount val="1"/>
                <c:pt idx="0">
                  <c:v>53430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0E-49EB-8938-687830695E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88952320"/>
        <c:axId val="288948400"/>
      </c:barChart>
      <c:catAx>
        <c:axId val="2889523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88948400"/>
        <c:crosses val="autoZero"/>
        <c:auto val="1"/>
        <c:lblAlgn val="ctr"/>
        <c:lblOffset val="100"/>
        <c:noMultiLvlLbl val="0"/>
      </c:catAx>
      <c:valAx>
        <c:axId val="2889484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8895232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5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130958136949384E-2"/>
          <c:y val="1.6770622098778505E-2"/>
          <c:w val="0.83911859414373813"/>
          <c:h val="0.8138893166102092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4"/>
          <c:dLbls>
            <c:dLbl>
              <c:idx val="0"/>
              <c:layout>
                <c:manualLayout>
                  <c:x val="-5.1359605853128508E-2"/>
                  <c:y val="3.880462778913184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C26-42E3-9505-403F9A8C0601}"/>
                </c:ext>
              </c:extLst>
            </c:dLbl>
            <c:dLbl>
              <c:idx val="1"/>
              <c:layout>
                <c:manualLayout>
                  <c:x val="-0.14976749195232358"/>
                  <c:y val="-5.703808291335404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C26-42E3-9505-403F9A8C0601}"/>
                </c:ext>
              </c:extLst>
            </c:dLbl>
            <c:dLbl>
              <c:idx val="2"/>
              <c:layout>
                <c:manualLayout>
                  <c:x val="-0.11489817687499594"/>
                  <c:y val="-0.11855188240152299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C26-42E3-9505-403F9A8C0601}"/>
                </c:ext>
              </c:extLst>
            </c:dLbl>
            <c:dLbl>
              <c:idx val="3"/>
              <c:layout>
                <c:manualLayout>
                  <c:x val="-2.0839289617810935E-2"/>
                  <c:y val="-0.13563662721520725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C26-42E3-9505-403F9A8C0601}"/>
                </c:ext>
              </c:extLst>
            </c:dLbl>
            <c:dLbl>
              <c:idx val="4"/>
              <c:layout>
                <c:manualLayout>
                  <c:x val="4.6906420965045229E-2"/>
                  <c:y val="4.1142449793642177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C26-42E3-9505-403F9A8C0601}"/>
                </c:ext>
              </c:extLst>
            </c:dLbl>
            <c:dLbl>
              <c:idx val="5"/>
              <c:layout>
                <c:manualLayout>
                  <c:x val="-1.6015903918700761E-3"/>
                  <c:y val="-0.1952919826523199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C26-42E3-9505-403F9A8C0601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C26-42E3-9505-403F9A8C0601}"/>
                </c:ext>
              </c:extLst>
            </c:dLbl>
            <c:dLbl>
              <c:idx val="7"/>
              <c:layout>
                <c:manualLayout>
                  <c:x val="7.6585367795671155E-2"/>
                  <c:y val="-1.331574232201349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0C26-42E3-9505-403F9A8C0601}"/>
                </c:ext>
              </c:extLst>
            </c:dLbl>
            <c:dLbl>
              <c:idx val="8"/>
              <c:layout>
                <c:manualLayout>
                  <c:x val="4.1134790391154606E-2"/>
                  <c:y val="6.529438114168931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0C26-42E3-9505-403F9A8C0601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513-4644-8F8C-556F5DCCB5D7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Лист1!$A$2:$A$12</c:f>
              <c:strCache>
                <c:ptCount val="11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Культура, кинематография</c:v>
                </c:pt>
                <c:pt idx="7">
                  <c:v>Здравоохранение</c:v>
                </c:pt>
                <c:pt idx="8">
                  <c:v>Социальная политика</c:v>
                </c:pt>
                <c:pt idx="9">
                  <c:v>Физическая культура и спорт</c:v>
                </c:pt>
                <c:pt idx="10">
                  <c:v>Обслуживание государственного (муниципального) долга</c:v>
                </c:pt>
              </c:strCache>
            </c:strRef>
          </c:cat>
          <c:val>
            <c:numRef>
              <c:f>Лист1!$B$2:$B$12</c:f>
              <c:numCache>
                <c:formatCode>#,##0.00</c:formatCode>
                <c:ptCount val="11"/>
                <c:pt idx="0">
                  <c:v>9.8179327697737545E-2</c:v>
                </c:pt>
                <c:pt idx="1">
                  <c:v>2.8298823966991949E-3</c:v>
                </c:pt>
                <c:pt idx="2">
                  <c:v>0.16780934158031721</c:v>
                </c:pt>
                <c:pt idx="4">
                  <c:v>1.7271106740143687E-4</c:v>
                </c:pt>
                <c:pt idx="5">
                  <c:v>0.43970311539297213</c:v>
                </c:pt>
                <c:pt idx="6">
                  <c:v>1.9220401950033255E-2</c:v>
                </c:pt>
                <c:pt idx="7">
                  <c:v>1.5081297479829623E-4</c:v>
                </c:pt>
                <c:pt idx="8">
                  <c:v>4.1899404866615877E-2</c:v>
                </c:pt>
                <c:pt idx="9">
                  <c:v>1.0948836641581025E-3</c:v>
                </c:pt>
                <c:pt idx="10">
                  <c:v>1.0948836641581025E-3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C26-42E3-9505-403F9A8C06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E26476-71DF-424A-A447-09D0D8D120DB}" type="datetimeFigureOut">
              <a:rPr lang="ru-RU" smtClean="0"/>
              <a:pPr/>
              <a:t>15.06.2022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E30734-46D2-4082-A789-90C7BADBE8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522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0734-46D2-4082-A789-90C7BADBE88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893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6/15/2022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6/15/2022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6/15/2022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6/15/2022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6/15/2022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6/15/2022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6/15/2022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6/15/2022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6/15/2022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6/15/2022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6/15/2022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CB97365-EBCA-4027-87D5-99FC1D4DF0BB}" type="datetimeFigureOut">
              <a:rPr lang="en-US" smtClean="0"/>
              <a:pPr/>
              <a:t>6/15/2022</a:t>
            </a:fld>
            <a:endParaRPr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kumimoji="0"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ransition spd="slow">
    <p:split orient="vert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06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 bwMode="gray">
          <a:xfrm>
            <a:off x="0" y="3071810"/>
            <a:ext cx="9144000" cy="94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1" hangingPunct="1">
              <a:defRPr/>
            </a:pPr>
            <a:r>
              <a:rPr lang="ru-RU" b="1" kern="0" dirty="0" smtClean="0">
                <a:latin typeface="Times New Roman" pitchFamily="18" charset="0"/>
                <a:cs typeface="Times New Roman" pitchFamily="18" charset="0"/>
              </a:rPr>
              <a:t>к решению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Совета депутатов городского округа Анадырь от 14 июня 2022 года </a:t>
            </a:r>
          </a:p>
          <a:p>
            <a:pPr lvl="0" algn="ctr" eaLnBrk="1" hangingPunct="1"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№243 «Об утверждении отчёта об исполнении бюджета городского округа Анадырь за 202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год»</a:t>
            </a:r>
          </a:p>
          <a:p>
            <a:pPr lvl="0" algn="ctr" eaLnBrk="1" hangingPunct="1">
              <a:defRPr/>
            </a:pPr>
            <a:endParaRPr lang="ru-RU" sz="1600" b="1" kern="0" dirty="0" smtClean="0">
              <a:solidFill>
                <a:schemeClr val="tx1">
                  <a:lumMod val="9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БЮДЖЕТ ДЛЯ ГРАЖДАН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pic>
        <p:nvPicPr>
          <p:cNvPr id="1027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1285860"/>
            <a:ext cx="2221393" cy="1571636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0" y="57148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Городской округ Анадырь</a:t>
            </a:r>
            <a:endParaRPr lang="ru-RU" sz="36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pic>
        <p:nvPicPr>
          <p:cNvPr id="1033" name="Picture 9" descr="C:\Users\Олег\Desktop\бюджет\jupVXyFd5D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5209" y="4238079"/>
            <a:ext cx="2643206" cy="230454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86116" y="6488668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июнь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 за 202</a:t>
            </a:r>
            <a:r>
              <a:rPr lang="en-US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год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5536" y="1500174"/>
            <a:ext cx="849694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Долговые обязательства городского округа Анадырь состоят из обязательств по бюджетным кредитам, полученным из окружного бюджета.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Динамика изменения объема долговых обязательств городского округа Анадырь за 2014-202</a:t>
            </a:r>
            <a:r>
              <a:rPr lang="en-US" sz="2000" dirty="0" smtClean="0"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 годы представлена в диаграмме:</a:t>
            </a:r>
          </a:p>
          <a:p>
            <a:pPr algn="just"/>
            <a:endParaRPr lang="ru-RU" dirty="0" smtClean="0"/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310185304"/>
              </p:ext>
            </p:extLst>
          </p:nvPr>
        </p:nvGraphicFramePr>
        <p:xfrm>
          <a:off x="1142976" y="3429000"/>
          <a:ext cx="6572296" cy="3143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 за 202</a:t>
            </a:r>
            <a:r>
              <a:rPr lang="en-US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год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283" y="1571612"/>
            <a:ext cx="8786873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Приоритетами в расходовании средств бюджета городского округа Анадырь в 202</a:t>
            </a:r>
            <a:r>
              <a:rPr lang="en-US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году стали:</a:t>
            </a:r>
          </a:p>
          <a:p>
            <a:pPr indent="457200">
              <a:lnSpc>
                <a:spcPct val="15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обеспечение своевременности и полноты выплаты заработной платы работникам бюджетной сферы;</a:t>
            </a:r>
          </a:p>
          <a:p>
            <a:pPr indent="457200">
              <a:lnSpc>
                <a:spcPct val="15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недопущение кредиторской задолженности по заработной плате и социальным выплатам;</a:t>
            </a:r>
          </a:p>
          <a:p>
            <a:pPr indent="457200">
              <a:lnSpc>
                <a:spcPct val="15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снижение долговой нагрузки городского округа Анадырь.</a:t>
            </a:r>
          </a:p>
          <a:p>
            <a:pPr indent="457200" algn="just">
              <a:lnSpc>
                <a:spcPct val="150000"/>
              </a:lnSpc>
            </a:pPr>
            <a:r>
              <a:rPr lang="en-US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5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городского округа Анадырь в 202</a:t>
            </a:r>
            <a:r>
              <a:rPr lang="en-US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году по расходам составил </a:t>
            </a:r>
            <a:r>
              <a:rPr lang="en-US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2 465 968,2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рублей. Информация  об объемах бюджета городского округа Анадырь по разделам классификации расходов бюджета представлена в таблице и диаграмме: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57148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 за 2021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1214422"/>
            <a:ext cx="84249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 об исполнении бюджета городского округа Анадырь за 2021 год по разделам и подразделам классификации расходов бюджета</a:t>
            </a:r>
          </a:p>
          <a:p>
            <a:pPr indent="457200" algn="just"/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</a:t>
            </a:r>
            <a:r>
              <a:rPr lang="ru-RU" sz="1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</a:t>
            </a:r>
            <a:r>
              <a:rPr lang="ru-RU" sz="1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ru-RU" sz="1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3646328"/>
              </p:ext>
            </p:extLst>
          </p:nvPr>
        </p:nvGraphicFramePr>
        <p:xfrm>
          <a:off x="412661" y="2060848"/>
          <a:ext cx="8001056" cy="4362438"/>
        </p:xfrm>
        <a:graphic>
          <a:graphicData uri="http://schemas.openxmlformats.org/drawingml/2006/table">
            <a:tbl>
              <a:tblPr/>
              <a:tblGrid>
                <a:gridCol w="31352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93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20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Наименования разделов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Исполнено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% исполнения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2857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Общегосударственные вопросы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252 159,9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242 107,1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5198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7 616,9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6 978,4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1429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экономика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554 831,5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413 812,5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3153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Жилищно-коммунальное хозяйство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664 618,5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563 763,1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1429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Охрана</a:t>
                      </a:r>
                      <a:r>
                        <a:rPr lang="ru-RU" sz="16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окружающей среды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556,0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425,9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0591836"/>
                  </a:ext>
                </a:extLst>
              </a:tr>
              <a:tr h="181429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Образование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1 091 883,2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1 084 293,9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2070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Культура, кинематография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47 411,5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47 396,9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Здравоохранение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2 064,1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1429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Социальная политика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104 548,2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103 322,6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2857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Физическая культура и спорт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3 463,7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3 463,5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26456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Обслуживание</a:t>
                      </a:r>
                      <a:r>
                        <a:rPr lang="ru-RU" sz="16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государственного и муниципального долга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26456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Всего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2 729 186,0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2 465 968,2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90,4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39226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 за 2021 год</a:t>
            </a:r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42873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расходов бюджета за 20</a:t>
            </a:r>
            <a:r>
              <a:rPr lang="en-US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 год: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008755075"/>
              </p:ext>
            </p:extLst>
          </p:nvPr>
        </p:nvGraphicFramePr>
        <p:xfrm>
          <a:off x="785786" y="1857364"/>
          <a:ext cx="7929618" cy="4786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 за 2021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1714488"/>
            <a:ext cx="8215370" cy="33665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городского округа Анадырь на 20</a:t>
            </a:r>
            <a:r>
              <a:rPr lang="en-US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 год сформирован на основе 10 муниципальных программ городского округа Анадырь, охватывающих основные сферы (направления) деятельности органов исполнительной власти.  Доля «программных» расходов составляет  92,8%.</a:t>
            </a:r>
          </a:p>
          <a:p>
            <a:pPr indent="457200" algn="just">
              <a:lnSpc>
                <a:spcPct val="15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Непрограммные направления расходов бюджета городского округа Анадырь включают расходы по обеспечению функционирования органов власти, расходы, связанные с обязательствами городского округа Анадырь (членские взносы, публикация в СМИ и другие)</a:t>
            </a: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21429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 за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en-US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7158" y="1071546"/>
            <a:ext cx="85725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Бюджетные ассигнования бюджета городского округа Анадырь за 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en-US" sz="12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2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12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год, предусмотренные в рамках муниципальных программ:</a:t>
            </a:r>
            <a:endParaRPr lang="ru-RU" sz="120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0489197"/>
              </p:ext>
            </p:extLst>
          </p:nvPr>
        </p:nvGraphicFramePr>
        <p:xfrm>
          <a:off x="357158" y="1489967"/>
          <a:ext cx="8463314" cy="5249678"/>
        </p:xfrm>
        <a:graphic>
          <a:graphicData uri="http://schemas.openxmlformats.org/drawingml/2006/table">
            <a:tbl>
              <a:tblPr/>
              <a:tblGrid>
                <a:gridCol w="38197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69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70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7044">
                  <a:extLst>
                    <a:ext uri="{9D8B030D-6E8A-4147-A177-3AD203B41FA5}">
                      <a16:colId xmlns:a16="http://schemas.microsoft.com/office/drawing/2014/main" val="3530306809"/>
                    </a:ext>
                  </a:extLst>
                </a:gridCol>
              </a:tblGrid>
              <a:tr h="4597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Наименование программы 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</a:b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Ответственное за исполнение структурное подразделение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</a:b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Утверждено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(тыс.руб.)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Исполнено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</a:t>
                      </a:r>
                      <a:r>
                        <a:rPr lang="ru-RU" sz="1000" b="0" i="0" u="none" strike="noStrike" dirty="0" err="1" smtClean="0">
                          <a:solidFill>
                            <a:schemeClr val="tx1"/>
                          </a:solidFill>
                          <a:latin typeface="Times New Roman"/>
                        </a:rPr>
                        <a:t>тыс.руб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.)</a:t>
                      </a: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4873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</a:t>
                      </a:r>
                      <a:r>
                        <a:rPr kumimoji="0" lang="ru-RU" sz="1000" b="1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программа </a:t>
                      </a:r>
                      <a:r>
                        <a:rPr kumimoji="0" lang="ru-RU" sz="1000" b="1" i="0" u="none" strike="noStrike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«Управление финансами и имуществом городского округа Анадырь на 2016-2023 годы»</a:t>
                      </a:r>
                      <a:endParaRPr kumimoji="0" lang="ru-RU" sz="1000" b="1" i="0" u="none" strike="noStrike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Управление финансов, экономики и имущественных отношений Администрации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53 262,2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46 918,7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33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«Анадырь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безопасный город 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2018-2023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4 189,7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3 551,5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021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«Поддержка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развитие основных секторов экономики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2019-2023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финансов, экономики и имущественных отношений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77 374,6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59 319,5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721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«Жилье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городском округе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2019-2023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155 418,1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151 572,7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721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2019-2023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1 015 496,4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817 777,1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318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kumimoji="0"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Развитие социально-культурной сферы в городском округе Анадырь на 2020-2025 годы</a:t>
                      </a:r>
                      <a:r>
                        <a:rPr kumimoji="0" lang="ru-RU" sz="10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по социальной политике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67 087,9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67 030,3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2892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 и молодежная политика на территории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2020-2025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по социальной политике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1 110 598,7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1 102 875,0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929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«Охрана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окружающей среды в городском округе Анадырь 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2015-2023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318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«Формирование современной городской среды на территории городского округа Анадырь на 2018-2024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53 088,4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28 589,6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63189">
                <a:tc>
                  <a:txBody>
                    <a:bodyPr/>
                    <a:lstStyle/>
                    <a:p>
                      <a:r>
                        <a:rPr kumimoji="0"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Муниципальная программа «Создание единого информационного пространства городского округа Анадырь на 2020-2025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9 997,1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9 822,3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5516041"/>
                  </a:ext>
                </a:extLst>
              </a:tr>
              <a:tr h="381721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r>
                        <a:rPr lang="ru-RU" sz="1000" b="1" i="0" u="none" strike="noStrike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РАСХОДОВ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2 546 863,1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2 287 676,6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40337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5786" y="1000108"/>
            <a:ext cx="69294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Бюджет в доступной для граждан форме сформирован в целях реализации принципа прозрачности и открытости бюджетной системы Российской Федерации, обеспечения полного и доступного информирования граждан о бюджете городского округа Анадырь.</a:t>
            </a:r>
            <a:endParaRPr lang="ru-RU" sz="1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2214554"/>
            <a:ext cx="8501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Контактная информация</a:t>
            </a:r>
          </a:p>
          <a:p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Адрес: 689000, Чукотский А.О., г. Анадырь, ул. Рультытегина д. 1, тел/факс: 6-36-00</a:t>
            </a:r>
          </a:p>
          <a:p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precedent@rambler.ru  (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электронный адрес приемной Главы Администрации городского округа Анадырь)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finotdel@chukotnet.ru  (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электронный адрес Управления финансов, экономики и имущественных отношений Администрации городского округа Анадырь)</a:t>
            </a:r>
          </a:p>
          <a:p>
            <a:pPr>
              <a:buFont typeface="Arial" pitchFamily="34" charset="0"/>
              <a:buChar char="•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7224" y="1643050"/>
            <a:ext cx="692948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Подготовлено </a:t>
            </a:r>
          </a:p>
          <a:p>
            <a:pPr algn="ctr"/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Управлением финансов, экономики и имущественных отношений Администрации городского округа Анадырь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102"/>
            <a:ext cx="9159090" cy="90009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798" y="35813"/>
            <a:ext cx="7326684" cy="828675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 и термины, используемые в бюджетном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7565913" y="-478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3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8508" y="64426"/>
            <a:ext cx="1285884" cy="909763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15090" y="974189"/>
            <a:ext cx="914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Местный бюджет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форма образования и расходования денежных средств для реализации задач и функций местного самоуправления.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поступающие в бюджет денежные средства: налоговые и неналоговые доходы, а также безвозмездные поступления от других бюджетов в форме дотаций, субсидий, субвенций и иных межбюджетных трансфертов.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выплачиваемые из бюджета денежные средства, направляемые на реализацию задач и функций органов власти в различных отраслях: образование, культура, здравоохранение, жилищно-коммунальное хозяйство, сельское хозяйство, социальная защита и обеспечение населения и т.д.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расходов бюджета над его доходами;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доходов бюджета над его расходами.</a:t>
            </a:r>
          </a:p>
        </p:txBody>
      </p:sp>
    </p:spTree>
    <p:extLst>
      <p:ext uri="{BB962C8B-B14F-4D97-AF65-F5344CB8AC3E}">
        <p14:creationId xmlns:p14="http://schemas.microsoft.com/office/powerpoint/2010/main" val="215982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030A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75432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городского округа Анадырь на 202</a:t>
            </a:r>
            <a:r>
              <a:rPr lang="en-US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год был утвержден Решением Совета депутатов городского округа Анадырь от 1</a:t>
            </a:r>
            <a:r>
              <a:rPr lang="en-US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декабря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en-US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года № </a:t>
            </a:r>
            <a:r>
              <a:rPr lang="en-US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107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бюджете городского округа Анадырь за 202</a:t>
            </a:r>
            <a:r>
              <a:rPr lang="en-US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год исполнен со следующими основными показателями: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 за 202</a:t>
            </a:r>
            <a:r>
              <a:rPr lang="en-US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6013408"/>
              </p:ext>
            </p:extLst>
          </p:nvPr>
        </p:nvGraphicFramePr>
        <p:xfrm>
          <a:off x="539552" y="2996952"/>
          <a:ext cx="8177562" cy="3070506"/>
        </p:xfrm>
        <a:graphic>
          <a:graphicData uri="http://schemas.openxmlformats.org/drawingml/2006/table">
            <a:tbl>
              <a:tblPr/>
              <a:tblGrid>
                <a:gridCol w="27258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258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58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96144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Наименование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показателя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Утверждено на 2021 год с учетом изменений в установленном порядке,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800" kern="1200" baseline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тыс.рублей</a:t>
                      </a: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Исполнено (тыс.руб.)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302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Доходы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2 634 939,3</a:t>
                      </a: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2 634 243,9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302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Расходы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2 729 186,0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2 465 968,2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6302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Дефицит (-)/профицит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(+)</a:t>
                      </a: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бюджета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-</a:t>
                      </a:r>
                      <a:r>
                        <a:rPr lang="en-US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94 246,7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168 275,7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221599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Доходы бюджета городского округа Анадырь представлены налоговыми и неналоговыми доходами, а также безвозмездными поступлениями из окружного бюджета в виде субвенций, субсидий и иных межбюджетных трансфертов.</a:t>
            </a:r>
          </a:p>
          <a:p>
            <a:pPr algn="just"/>
            <a:endParaRPr lang="ru-RU" sz="20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Структура доходов бюджета за 20</a:t>
            </a:r>
            <a:r>
              <a:rPr lang="en-US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год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 за 20</a:t>
            </a:r>
            <a:r>
              <a:rPr lang="en-US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год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3853914"/>
              </p:ext>
            </p:extLst>
          </p:nvPr>
        </p:nvGraphicFramePr>
        <p:xfrm>
          <a:off x="642910" y="3857628"/>
          <a:ext cx="8215370" cy="2092374"/>
        </p:xfrm>
        <a:graphic>
          <a:graphicData uri="http://schemas.openxmlformats.org/drawingml/2006/table">
            <a:tbl>
              <a:tblPr/>
              <a:tblGrid>
                <a:gridCol w="47184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968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1057">
                <a:tc gridSpan="2"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351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Отчетный год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788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Налоговые и неналоговые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доходы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816 340,0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9135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Безвозмездные поступления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1 817 903,9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875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2 634 243,9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20032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r>
              <a:rPr lang="ru-RU" dirty="0" smtClean="0"/>
              <a:t>	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доходов бюджета городского округа Анадырь за 202</a:t>
            </a:r>
            <a:r>
              <a:rPr lang="en-US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год представлена на диаграмме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 за 202</a:t>
            </a:r>
            <a:r>
              <a:rPr lang="en-US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год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4168481778"/>
              </p:ext>
            </p:extLst>
          </p:nvPr>
        </p:nvGraphicFramePr>
        <p:xfrm>
          <a:off x="857224" y="2500306"/>
          <a:ext cx="7215238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 за 202</a:t>
            </a:r>
            <a:r>
              <a:rPr lang="en-US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год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1520" y="1428736"/>
            <a:ext cx="839245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dirty="0" smtClean="0">
                <a:effectLst/>
              </a:rPr>
              <a:t>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Налоговые доходы бюджета городского округа Анадырь за 202</a:t>
            </a:r>
            <a:r>
              <a:rPr lang="en-US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год сложился в объеме </a:t>
            </a:r>
            <a:r>
              <a:rPr lang="en-US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719 568,5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тыс.</a:t>
            </a:r>
            <a:r>
              <a:rPr lang="en-US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рублей. Структура налоговых доходов бюджета городского округа Анадырь за 202</a:t>
            </a:r>
            <a:r>
              <a:rPr lang="en-US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год представлена в таблице:</a:t>
            </a:r>
          </a:p>
          <a:p>
            <a:pPr algn="r"/>
            <a:r>
              <a:rPr lang="ru-RU" sz="1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</a:p>
          <a:p>
            <a:pPr algn="r"/>
            <a:r>
              <a:rPr lang="ru-RU" sz="1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(тыс. руб.)</a:t>
            </a:r>
            <a:endParaRPr lang="ru-RU" sz="1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1262721"/>
              </p:ext>
            </p:extLst>
          </p:nvPr>
        </p:nvGraphicFramePr>
        <p:xfrm>
          <a:off x="357158" y="2714620"/>
          <a:ext cx="8286812" cy="2969383"/>
        </p:xfrm>
        <a:graphic>
          <a:graphicData uri="http://schemas.openxmlformats.org/drawingml/2006/table">
            <a:tbl>
              <a:tblPr/>
              <a:tblGrid>
                <a:gridCol w="30627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369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доходов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Исполнено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% исполнения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6755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доходы физических лиц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 smtClean="0">
                          <a:latin typeface="Times New Roman"/>
                        </a:rPr>
                        <a:t>566 045,2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 smtClean="0">
                          <a:latin typeface="Times New Roman"/>
                        </a:rPr>
                        <a:t>610 031,4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en-US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107,8</a:t>
                      </a:r>
                      <a:endParaRPr kumimoji="0" lang="ru-RU" sz="14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 smtClean="0">
                          <a:latin typeface="Times New Roman"/>
                        </a:rPr>
                        <a:t>3 866,3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 smtClean="0">
                          <a:latin typeface="Times New Roman"/>
                        </a:rPr>
                        <a:t>3 866,3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Налоги на совокупный доход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 smtClean="0">
                          <a:latin typeface="Times New Roman"/>
                        </a:rPr>
                        <a:t>72 183,5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 smtClean="0">
                          <a:latin typeface="Times New Roman"/>
                        </a:rPr>
                        <a:t>75 353,7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455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имущество физических лиц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 smtClean="0">
                          <a:latin typeface="Times New Roman"/>
                        </a:rPr>
                        <a:t>3</a:t>
                      </a:r>
                      <a:r>
                        <a:rPr lang="en-US" sz="1400" b="0" i="0" u="none" strike="noStrike" baseline="0" dirty="0" smtClean="0">
                          <a:latin typeface="Times New Roman"/>
                        </a:rPr>
                        <a:t> 000,0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 smtClean="0">
                          <a:latin typeface="Times New Roman"/>
                        </a:rPr>
                        <a:t>3 301,3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Земельный налог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 smtClean="0">
                          <a:latin typeface="Times New Roman"/>
                        </a:rPr>
                        <a:t>22 849,1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 smtClean="0">
                          <a:latin typeface="Times New Roman"/>
                        </a:rPr>
                        <a:t>23 735,0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103,9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Государственная пошлина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 smtClean="0">
                          <a:latin typeface="Times New Roman"/>
                        </a:rPr>
                        <a:t>3</a:t>
                      </a:r>
                      <a:r>
                        <a:rPr lang="en-US" sz="1400" b="0" i="0" u="none" strike="noStrike" baseline="0" dirty="0" smtClean="0">
                          <a:latin typeface="Times New Roman"/>
                        </a:rPr>
                        <a:t> 081,0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0" i="0" u="none" strike="noStrike" dirty="0" smtClean="0">
                          <a:latin typeface="Times New Roman"/>
                        </a:rPr>
                        <a:t>3 280,8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Итого налоговых доходов: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671 025,1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719 568,5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</a:t>
                      </a:r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7,2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 за 202</a:t>
            </a:r>
            <a:r>
              <a:rPr lang="en-US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год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643050"/>
            <a:ext cx="9144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>
              <a:lnSpc>
                <a:spcPct val="20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Наибольший удельный вес в структуре налоговых доходов приходится на налог на доходы физических лиц, который составляет 84,</a:t>
            </a:r>
            <a:r>
              <a:rPr lang="en-US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%. </a:t>
            </a:r>
          </a:p>
          <a:p>
            <a:pPr indent="457200">
              <a:lnSpc>
                <a:spcPct val="200000"/>
              </a:lnSpc>
            </a:pPr>
            <a:r>
              <a:rPr lang="ru-RU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Неналоговые доходы бюджета городского округа Анадырь за 202</a:t>
            </a:r>
            <a:r>
              <a:rPr lang="en-US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год составили </a:t>
            </a:r>
            <a:r>
              <a:rPr lang="en-US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96 771,5</a:t>
            </a:r>
            <a:r>
              <a:rPr lang="ru-RU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тыс. рублей.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 за 202</a:t>
            </a:r>
            <a:r>
              <a:rPr lang="en-US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год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1520" y="1357298"/>
            <a:ext cx="832101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неналоговых доходов бюджета городского округа Анадырь за 202</a:t>
            </a:r>
            <a:r>
              <a:rPr lang="en-US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год представлена в таблице:</a:t>
            </a:r>
          </a:p>
          <a:p>
            <a:pPr indent="457200" algn="r"/>
            <a:r>
              <a:rPr lang="ru-RU" sz="1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(тыс. руб.)</a:t>
            </a:r>
          </a:p>
          <a:p>
            <a:pPr algn="ctr"/>
            <a:endParaRPr lang="ru-RU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7817494"/>
              </p:ext>
            </p:extLst>
          </p:nvPr>
        </p:nvGraphicFramePr>
        <p:xfrm>
          <a:off x="357158" y="2285992"/>
          <a:ext cx="8215372" cy="3267084"/>
        </p:xfrm>
        <a:graphic>
          <a:graphicData uri="http://schemas.openxmlformats.org/drawingml/2006/table">
            <a:tbl>
              <a:tblPr/>
              <a:tblGrid>
                <a:gridCol w="38576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73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30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73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9583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600" b="1" i="0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Наименование</a:t>
                      </a: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доходов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Исполнено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% исполнения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438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использования имущества, находящегося в государственной и муниципальной собственности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75 008,8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81 548,8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108,7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Платежи при пользовании природными ресурсами 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778,3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278,3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35,8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оказания платных услуг (работ) и компенсации затрат государства 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156,2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156,2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продажи материальных и нематериальных активов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9 356,9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9 646,1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103,1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Штрафы, санкции, возмещение ущерба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2 930,8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5 142,1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175,4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958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Итого неналоговых доходов: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88 231,0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96 771,5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109,7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 за 202</a:t>
            </a:r>
            <a:r>
              <a:rPr lang="en-US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год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1560" y="1500174"/>
            <a:ext cx="8064896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Объем безвозмездных поступлений из окружного бюджета в 202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 году составили 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1 817 903,9 </a:t>
            </a:r>
            <a:r>
              <a:rPr lang="ru-RU" dirty="0" err="1" smtClean="0">
                <a:effectLst/>
                <a:latin typeface="Times New Roman" pitchFamily="18" charset="0"/>
                <a:cs typeface="Times New Roman" pitchFamily="18" charset="0"/>
              </a:rPr>
              <a:t>тыс.рублей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. Структура безвозмездных поступлений из окружного бюджета в 202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 году представлена в диаграмме:</a:t>
            </a:r>
            <a:endParaRPr lang="en-US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998854252"/>
              </p:ext>
            </p:extLst>
          </p:nvPr>
        </p:nvGraphicFramePr>
        <p:xfrm>
          <a:off x="714348" y="3143248"/>
          <a:ext cx="7643866" cy="3246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25919</TotalTime>
  <Words>1183</Words>
  <Application>Microsoft Office PowerPoint</Application>
  <PresentationFormat>Экран (4:3)</PresentationFormat>
  <Paragraphs>264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Calibri</vt:lpstr>
      <vt:lpstr>Constantia</vt:lpstr>
      <vt:lpstr>Georgia</vt:lpstr>
      <vt:lpstr>Times New Roman</vt:lpstr>
      <vt:lpstr>Verdana</vt:lpstr>
      <vt:lpstr>Wingdings 2</vt:lpstr>
      <vt:lpstr>Поток</vt:lpstr>
      <vt:lpstr>Презентация PowerPoint</vt:lpstr>
      <vt:lpstr>Основные понятия и термины, используемые в бюджетном процессе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sinbin</dc:creator>
  <cp:lastModifiedBy>Елизавета Шараева</cp:lastModifiedBy>
  <cp:revision>1122</cp:revision>
  <dcterms:created xsi:type="dcterms:W3CDTF">2004-02-12T06:43:32Z</dcterms:created>
  <dcterms:modified xsi:type="dcterms:W3CDTF">2022-06-14T22:13:45Z</dcterms:modified>
</cp:coreProperties>
</file>