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6" r:id="rId1"/>
  </p:sldMasterIdLst>
  <p:notesMasterIdLst>
    <p:notesMasterId r:id="rId36"/>
  </p:notesMasterIdLst>
  <p:sldIdLst>
    <p:sldId id="284" r:id="rId2"/>
    <p:sldId id="294" r:id="rId3"/>
    <p:sldId id="295" r:id="rId4"/>
    <p:sldId id="303" r:id="rId5"/>
    <p:sldId id="330" r:id="rId6"/>
    <p:sldId id="369" r:id="rId7"/>
    <p:sldId id="331" r:id="rId8"/>
    <p:sldId id="332" r:id="rId9"/>
    <p:sldId id="333" r:id="rId10"/>
    <p:sldId id="335" r:id="rId11"/>
    <p:sldId id="334" r:id="rId12"/>
    <p:sldId id="371" r:id="rId13"/>
    <p:sldId id="372" r:id="rId14"/>
    <p:sldId id="373" r:id="rId15"/>
    <p:sldId id="337" r:id="rId16"/>
    <p:sldId id="338" r:id="rId17"/>
    <p:sldId id="339" r:id="rId18"/>
    <p:sldId id="340" r:id="rId19"/>
    <p:sldId id="374" r:id="rId20"/>
    <p:sldId id="375" r:id="rId21"/>
    <p:sldId id="342" r:id="rId22"/>
    <p:sldId id="343" r:id="rId23"/>
    <p:sldId id="344" r:id="rId24"/>
    <p:sldId id="345" r:id="rId25"/>
    <p:sldId id="346" r:id="rId26"/>
    <p:sldId id="347" r:id="rId27"/>
    <p:sldId id="348" r:id="rId28"/>
    <p:sldId id="370" r:id="rId29"/>
    <p:sldId id="376" r:id="rId30"/>
    <p:sldId id="377" r:id="rId31"/>
    <p:sldId id="361" r:id="rId32"/>
    <p:sldId id="368" r:id="rId33"/>
    <p:sldId id="366" r:id="rId34"/>
    <p:sldId id="367" r:id="rId3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CC00"/>
    <a:srgbClr val="1C04AC"/>
    <a:srgbClr val="009600"/>
    <a:srgbClr val="9856B6"/>
    <a:srgbClr val="D8650E"/>
    <a:srgbClr val="F05656"/>
    <a:srgbClr val="4E31F9"/>
    <a:srgbClr val="2306D4"/>
    <a:srgbClr val="66FF99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06" autoAdjust="0"/>
    <p:restoredTop sz="96980" autoAdjust="0"/>
  </p:normalViewPr>
  <p:slideViewPr>
    <p:cSldViewPr>
      <p:cViewPr varScale="1">
        <p:scale>
          <a:sx n="111" d="100"/>
          <a:sy n="111" d="100"/>
        </p:scale>
        <p:origin x="1554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 smtClean="0">
                <a:solidFill>
                  <a:srgbClr val="1C04A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производства (вариант 1)</a:t>
            </a:r>
            <a:endParaRPr lang="ru-RU" sz="2400" b="1" dirty="0">
              <a:solidFill>
                <a:srgbClr val="1C04A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8.1700451048171627E-2"/>
          <c:y val="0.14112815330043796"/>
          <c:w val="0.89701262297948881"/>
          <c:h val="0.57397499157798781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Добыча полезных ископаемых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6765135926241078E-2"/>
                  <c:y val="-1.274722577615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E02-4D7F-856E-C6B99B5C30DC}"/>
                </c:ext>
              </c:extLst>
            </c:dLbl>
            <c:dLbl>
              <c:idx val="1"/>
              <c:layout>
                <c:manualLayout>
                  <c:x val="-1.419128398156079E-3"/>
                  <c:y val="-3.7178454781451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E02-4D7F-856E-C6B99B5C30DC}"/>
                </c:ext>
              </c:extLst>
            </c:dLbl>
            <c:dLbl>
              <c:idx val="2"/>
              <c:layout>
                <c:manualLayout>
                  <c:x val="-2.1286925972340415E-2"/>
                  <c:y val="-4.81275236381748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E02-4D7F-856E-C6B99B5C30DC}"/>
                </c:ext>
              </c:extLst>
            </c:dLbl>
            <c:dLbl>
              <c:idx val="3"/>
              <c:layout>
                <c:manualLayout>
                  <c:x val="-4.2573851944679823E-3"/>
                  <c:y val="1.14395730245186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E02-4D7F-856E-C6B99B5C30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0.88949999999999996</c:v>
                </c:pt>
                <c:pt idx="1">
                  <c:v>1.018</c:v>
                </c:pt>
                <c:pt idx="2">
                  <c:v>0.9486</c:v>
                </c:pt>
                <c:pt idx="3">
                  <c:v>0.99350000000000005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E02-4D7F-856E-C6B99B5C30D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Обрабатывающие производство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1088622333617023E-2"/>
                  <c:y val="-2.7862409197858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E02-4D7F-856E-C6B99B5C30DC}"/>
                </c:ext>
              </c:extLst>
            </c:dLbl>
            <c:dLbl>
              <c:idx val="1"/>
              <c:layout>
                <c:manualLayout>
                  <c:x val="-4.2573851944680908E-3"/>
                  <c:y val="-0.109979774800922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EE02-4D7F-856E-C6B99B5C30DC}"/>
                </c:ext>
              </c:extLst>
            </c:dLbl>
            <c:dLbl>
              <c:idx val="2"/>
              <c:layout>
                <c:manualLayout>
                  <c:x val="-2.1286925972340415E-2"/>
                  <c:y val="-0.124442724214994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EE02-4D7F-856E-C6B99B5C30DC}"/>
                </c:ext>
              </c:extLst>
            </c:dLbl>
            <c:dLbl>
              <c:idx val="3"/>
              <c:layout>
                <c:manualLayout>
                  <c:x val="-4.2573851944679823E-3"/>
                  <c:y val="4.65754954494364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EE02-4D7F-856E-C6B99B5C30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7030A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Лист1!$C$2:$C$5</c:f>
              <c:numCache>
                <c:formatCode>0.00%</c:formatCode>
                <c:ptCount val="4"/>
                <c:pt idx="0">
                  <c:v>0.98160000000000003</c:v>
                </c:pt>
                <c:pt idx="1">
                  <c:v>1.0053000000000001</c:v>
                </c:pt>
                <c:pt idx="2">
                  <c:v>1.0094000000000001</c:v>
                </c:pt>
                <c:pt idx="3">
                  <c:v>1.012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EE02-4D7F-856E-C6B99B5C30D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Производство электроэнергии, газа и воды</c:v>
                </c:pt>
              </c:strCache>
            </c:strRef>
          </c:tx>
          <c:spPr>
            <a:ln w="28575" cap="rnd">
              <a:solidFill>
                <a:srgbClr val="1C04A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1C04AC"/>
              </a:solidFill>
              <a:ln w="9525">
                <a:solidFill>
                  <a:srgbClr val="1C04AC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3860777917021216E-2"/>
                  <c:y val="-3.59516395659756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EE02-4D7F-856E-C6B99B5C30DC}"/>
                </c:ext>
              </c:extLst>
            </c:dLbl>
            <c:dLbl>
              <c:idx val="1"/>
              <c:layout>
                <c:manualLayout>
                  <c:x val="-2.8382567963120588E-3"/>
                  <c:y val="-8.44887203007410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EE02-4D7F-856E-C6B99B5C30DC}"/>
                </c:ext>
              </c:extLst>
            </c:dLbl>
            <c:dLbl>
              <c:idx val="2"/>
              <c:layout>
                <c:manualLayout>
                  <c:x val="-2.1286925972340415E-2"/>
                  <c:y val="-9.66629058468787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EE02-4D7F-856E-C6B99B5C30DC}"/>
                </c:ext>
              </c:extLst>
            </c:dLbl>
            <c:dLbl>
              <c:idx val="3"/>
              <c:layout>
                <c:manualLayout>
                  <c:x val="-4.2573851944679823E-3"/>
                  <c:y val="7.29663441307220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EE02-4D7F-856E-C6B99B5C30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1C04AC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Лист1!$D$2:$D$5</c:f>
              <c:numCache>
                <c:formatCode>0.00%</c:formatCode>
                <c:ptCount val="4"/>
                <c:pt idx="0">
                  <c:v>1.0593999999999999</c:v>
                </c:pt>
                <c:pt idx="1">
                  <c:v>1.1435</c:v>
                </c:pt>
                <c:pt idx="2">
                  <c:v>1.1778</c:v>
                </c:pt>
                <c:pt idx="3">
                  <c:v>0.999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EE02-4D7F-856E-C6B99B5C30DC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Водоснабжение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8250365537304767E-2"/>
                  <c:y val="-4.00383359184858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EE02-4D7F-856E-C6B99B5C30DC}"/>
                </c:ext>
              </c:extLst>
            </c:dLbl>
            <c:dLbl>
              <c:idx val="1"/>
              <c:layout>
                <c:manualLayout>
                  <c:x val="-2.8382567963120588E-3"/>
                  <c:y val="-3.57898549586132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EE02-4D7F-856E-C6B99B5C30DC}"/>
                </c:ext>
              </c:extLst>
            </c:dLbl>
            <c:dLbl>
              <c:idx val="2"/>
              <c:layout>
                <c:manualLayout>
                  <c:x val="-1.9867797574184377E-2"/>
                  <c:y val="-3.54628886917655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EE02-4D7F-856E-C6B99B5C30DC}"/>
                </c:ext>
              </c:extLst>
            </c:dLbl>
            <c:dLbl>
              <c:idx val="3"/>
              <c:layout>
                <c:manualLayout>
                  <c:x val="-5.6765135926240134E-3"/>
                  <c:y val="-1.76495966212919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EE02-4D7F-856E-C6B99B5C30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3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Лист1!$E$2:$E$5</c:f>
              <c:numCache>
                <c:formatCode>0.00%</c:formatCode>
                <c:ptCount val="4"/>
                <c:pt idx="0">
                  <c:v>0.99</c:v>
                </c:pt>
                <c:pt idx="1">
                  <c:v>1.022</c:v>
                </c:pt>
                <c:pt idx="2">
                  <c:v>1.022</c:v>
                </c:pt>
                <c:pt idx="3">
                  <c:v>1.0033000000000001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EE02-4D7F-856E-C6B99B5C30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7645696"/>
        <c:axId val="97647232"/>
      </c:lineChart>
      <c:catAx>
        <c:axId val="97645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7647232"/>
        <c:crosses val="autoZero"/>
        <c:auto val="1"/>
        <c:lblAlgn val="ctr"/>
        <c:lblOffset val="100"/>
        <c:noMultiLvlLbl val="0"/>
      </c:catAx>
      <c:valAx>
        <c:axId val="97647232"/>
        <c:scaling>
          <c:orientation val="minMax"/>
          <c:max val="4"/>
          <c:min val="0.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7645696"/>
        <c:crosses val="autoZero"/>
        <c:crossBetween val="between"/>
        <c:majorUnit val="0.60000000000000009"/>
        <c:min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313334610921827E-2"/>
          <c:y val="0.80395582361874784"/>
          <c:w val="0.9082705573878207"/>
          <c:h val="0.178884889559046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29212756899E-2"/>
          <c:y val="4.8611208320501691E-2"/>
          <c:w val="0.83911859414373813"/>
          <c:h val="0.81388931661020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00F9-4790-AB20-FF7DC2FF906E}"/>
              </c:ext>
            </c:extLst>
          </c:dPt>
          <c:dPt>
            <c:idx val="2"/>
            <c:bubble3D val="0"/>
            <c:explosion val="16"/>
            <c:extLst>
              <c:ext xmlns:c16="http://schemas.microsoft.com/office/drawing/2014/chart" uri="{C3380CC4-5D6E-409C-BE32-E72D297353CC}">
                <c16:uniqueId val="{00000001-00F9-4790-AB20-FF7DC2FF906E}"/>
              </c:ext>
            </c:extLst>
          </c:dPt>
          <c:dPt>
            <c:idx val="3"/>
            <c:bubble3D val="0"/>
            <c:explosion val="7"/>
            <c:extLst>
              <c:ext xmlns:c16="http://schemas.microsoft.com/office/drawing/2014/chart" uri="{C3380CC4-5D6E-409C-BE32-E72D297353CC}">
                <c16:uniqueId val="{00000002-00F9-4790-AB20-FF7DC2FF906E}"/>
              </c:ext>
            </c:extLst>
          </c:dPt>
          <c:dPt>
            <c:idx val="5"/>
            <c:bubble3D val="0"/>
            <c:explosion val="16"/>
            <c:extLst>
              <c:ext xmlns:c16="http://schemas.microsoft.com/office/drawing/2014/chart" uri="{C3380CC4-5D6E-409C-BE32-E72D297353CC}">
                <c16:uniqueId val="{00000003-00F9-4790-AB20-FF7DC2FF906E}"/>
              </c:ext>
            </c:extLst>
          </c:dPt>
          <c:dPt>
            <c:idx val="7"/>
            <c:bubble3D val="0"/>
            <c:explosion val="14"/>
            <c:extLst>
              <c:ext xmlns:c16="http://schemas.microsoft.com/office/drawing/2014/chart" uri="{C3380CC4-5D6E-409C-BE32-E72D297353CC}">
                <c16:uniqueId val="{00000004-00F9-4790-AB20-FF7DC2FF906E}"/>
              </c:ext>
            </c:extLst>
          </c:dPt>
          <c:dLbls>
            <c:dLbl>
              <c:idx val="0"/>
              <c:layout>
                <c:manualLayout>
                  <c:x val="-1.9345061130829812E-2"/>
                  <c:y val="9.5410530809933083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0F9-4790-AB20-FF7DC2FF906E}"/>
                </c:ext>
              </c:extLst>
            </c:dLbl>
            <c:dLbl>
              <c:idx val="1"/>
              <c:layout>
                <c:manualLayout>
                  <c:x val="-2.9283428165463816E-2"/>
                  <c:y val="-2.784757412021616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0F9-4790-AB20-FF7DC2FF906E}"/>
                </c:ext>
              </c:extLst>
            </c:dLbl>
            <c:dLbl>
              <c:idx val="2"/>
              <c:layout>
                <c:manualLayout>
                  <c:x val="-0.1059611323965787"/>
                  <c:y val="-6.0142404952546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0F9-4790-AB20-FF7DC2FF906E}"/>
                </c:ext>
              </c:extLst>
            </c:dLbl>
            <c:dLbl>
              <c:idx val="3"/>
              <c:layout>
                <c:manualLayout>
                  <c:x val="-5.9273698807537224E-2"/>
                  <c:y val="-4.99830272404042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0F9-4790-AB20-FF7DC2FF906E}"/>
                </c:ext>
              </c:extLst>
            </c:dLbl>
            <c:dLbl>
              <c:idx val="4"/>
              <c:layout>
                <c:manualLayout>
                  <c:x val="-5.6863319729869048E-3"/>
                  <c:y val="-0.2131929522802990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0F9-4790-AB20-FF7DC2FF906E}"/>
                </c:ext>
              </c:extLst>
            </c:dLbl>
            <c:dLbl>
              <c:idx val="5"/>
              <c:layout>
                <c:manualLayout>
                  <c:x val="2.2514807861876013E-2"/>
                  <c:y val="-0.182367052549063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0F9-4790-AB20-FF7DC2FF906E}"/>
                </c:ext>
              </c:extLst>
            </c:dLbl>
            <c:dLbl>
              <c:idx val="6"/>
              <c:layout>
                <c:manualLayout>
                  <c:x val="6.9288798832682533E-2"/>
                  <c:y val="-0.1304824638147764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0F9-4790-AB20-FF7DC2FF906E}"/>
                </c:ext>
              </c:extLst>
            </c:dLbl>
            <c:dLbl>
              <c:idx val="7"/>
              <c:layout>
                <c:manualLayout>
                  <c:x val="8.8979575796912236E-2"/>
                  <c:y val="-5.31791990957193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0F9-4790-AB20-FF7DC2FF906E}"/>
                </c:ext>
              </c:extLst>
            </c:dLbl>
            <c:dLbl>
              <c:idx val="8"/>
              <c:layout>
                <c:manualLayout>
                  <c:x val="8.3462762731833159E-2"/>
                  <c:y val="3.946822769394429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00F9-4790-AB20-FF7DC2FF906E}"/>
                </c:ext>
              </c:extLst>
            </c:dLbl>
            <c:dLbl>
              <c:idx val="9"/>
              <c:layout>
                <c:manualLayout>
                  <c:x val="0.18116325158840502"/>
                  <c:y val="0.1026602613455023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E6B-4A5B-9018-1BC0D08B92D2}"/>
                </c:ext>
              </c:extLst>
            </c:dLbl>
            <c:dLbl>
              <c:idx val="10"/>
              <c:layout>
                <c:manualLayout>
                  <c:x val="-9.5415515243731069E-2"/>
                  <c:y val="2.141782909655925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88E-B99B-DC7D729F592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Условно утвержденные</c:v>
                </c:pt>
                <c:pt idx="5">
                  <c:v>Образование</c:v>
                </c:pt>
                <c:pt idx="6">
                  <c:v>Культура, кинематография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  <c:pt idx="9">
                  <c:v>Обслуживание государственного (муниципального) долга</c:v>
                </c:pt>
              </c:strCache>
            </c:strRef>
          </c:cat>
          <c:val>
            <c:numRef>
              <c:f>Лист1!$B$2:$B$11</c:f>
              <c:numCache>
                <c:formatCode>#,##0.0</c:formatCode>
                <c:ptCount val="10"/>
                <c:pt idx="0">
                  <c:v>17.995635001008861</c:v>
                </c:pt>
                <c:pt idx="1">
                  <c:v>0.19085471961502318</c:v>
                </c:pt>
                <c:pt idx="2">
                  <c:v>8.6609319489901591</c:v>
                </c:pt>
                <c:pt idx="3">
                  <c:v>5.0139371466346061</c:v>
                </c:pt>
                <c:pt idx="4">
                  <c:v>2.5156604260427047</c:v>
                </c:pt>
                <c:pt idx="5">
                  <c:v>58.82976645213278</c:v>
                </c:pt>
                <c:pt idx="6">
                  <c:v>3.7591380045304237</c:v>
                </c:pt>
                <c:pt idx="7">
                  <c:v>2.7331654513913195</c:v>
                </c:pt>
                <c:pt idx="8">
                  <c:v>0.30003106847690103</c:v>
                </c:pt>
                <c:pt idx="9" formatCode="#,##0.0000">
                  <c:v>8.7978117722941371E-4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F9-4790-AB20-FF7DC2FF9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 smtClean="0">
                <a:solidFill>
                  <a:srgbClr val="1C04A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производства (вариант 2)</a:t>
            </a:r>
            <a:endParaRPr lang="ru-RU" sz="2400" b="1" dirty="0">
              <a:solidFill>
                <a:srgbClr val="1C04A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8.1700451048171627E-2"/>
          <c:y val="0.14112815330043796"/>
          <c:w val="0.89701262297948869"/>
          <c:h val="0.57397499157798781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Добыча полезных ископаемых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6765135926241411E-2"/>
                  <c:y val="-3.43185736444163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4D4-4029-91E6-B94DEF0D1EB7}"/>
                </c:ext>
              </c:extLst>
            </c:dLbl>
            <c:dLbl>
              <c:idx val="1"/>
              <c:layout>
                <c:manualLayout>
                  <c:x val="-3.5478209953900684E-2"/>
                  <c:y val="-7.4928141731808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4D4-4029-91E6-B94DEF0D1EB7}"/>
                </c:ext>
              </c:extLst>
            </c:dLbl>
            <c:dLbl>
              <c:idx val="2"/>
              <c:layout>
                <c:manualLayout>
                  <c:x val="-4.3992980342837017E-2"/>
                  <c:y val="-7.5091624865232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4D4-4029-91E6-B94DEF0D1EB7}"/>
                </c:ext>
              </c:extLst>
            </c:dLbl>
            <c:dLbl>
              <c:idx val="3"/>
              <c:layout>
                <c:manualLayout>
                  <c:x val="-4.2573851944679823E-3"/>
                  <c:y val="4.3796494496987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4D4-4029-91E6-B94DEF0D1E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Лист1!$B$2:$B$5</c:f>
              <c:numCache>
                <c:formatCode>0.0%</c:formatCode>
                <c:ptCount val="4"/>
                <c:pt idx="0">
                  <c:v>0.88949999999999996</c:v>
                </c:pt>
                <c:pt idx="1">
                  <c:v>1.018</c:v>
                </c:pt>
                <c:pt idx="2">
                  <c:v>0.9486</c:v>
                </c:pt>
                <c:pt idx="3">
                  <c:v>0.99350000000000005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4D4-4029-91E6-B94DEF0D1EB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Обрабатывающие производство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9669493935461086E-2"/>
                  <c:y val="-2.7862409197858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4D4-4029-91E6-B94DEF0D1EB7}"/>
                </c:ext>
              </c:extLst>
            </c:dLbl>
            <c:dLbl>
              <c:idx val="1"/>
              <c:layout>
                <c:manualLayout>
                  <c:x val="-3.6897338352056781E-2"/>
                  <c:y val="-0.107283364678216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24D4-4029-91E6-B94DEF0D1EB7}"/>
                </c:ext>
              </c:extLst>
            </c:dLbl>
            <c:dLbl>
              <c:idx val="2"/>
              <c:layout>
                <c:manualLayout>
                  <c:x val="-4.5412108740992864E-2"/>
                  <c:y val="-0.105567853356054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24D4-4029-91E6-B94DEF0D1EB7}"/>
                </c:ext>
              </c:extLst>
            </c:dLbl>
            <c:dLbl>
              <c:idx val="3"/>
              <c:layout>
                <c:manualLayout>
                  <c:x val="-4.2573851944679823E-3"/>
                  <c:y val="1.42185739769671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24D4-4029-91E6-B94DEF0D1E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7030A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Лист1!$C$2:$C$5</c:f>
              <c:numCache>
                <c:formatCode>0.0%</c:formatCode>
                <c:ptCount val="4"/>
                <c:pt idx="0">
                  <c:v>0.98160000000000003</c:v>
                </c:pt>
                <c:pt idx="1">
                  <c:v>1.0053000000000001</c:v>
                </c:pt>
                <c:pt idx="2">
                  <c:v>1.0094000000000001</c:v>
                </c:pt>
                <c:pt idx="3">
                  <c:v>1.012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4D4-4029-91E6-B94DEF0D1EB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Производство электроэнергии, газа и воды</c:v>
                </c:pt>
              </c:strCache>
            </c:strRef>
          </c:tx>
          <c:spPr>
            <a:ln w="28575" cap="rnd">
              <a:solidFill>
                <a:srgbClr val="1C04A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1C04AC"/>
              </a:solidFill>
              <a:ln w="9525">
                <a:solidFill>
                  <a:srgbClr val="1C04AC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6765135926241078E-2"/>
                  <c:y val="-3.59518518817334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24D4-4029-91E6-B94DEF0D1EB7}"/>
                </c:ext>
              </c:extLst>
            </c:dLbl>
            <c:dLbl>
              <c:idx val="1"/>
              <c:layout>
                <c:manualLayout>
                  <c:x val="-2.6963439564964553E-2"/>
                  <c:y val="-4.94356010213238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24D4-4029-91E6-B94DEF0D1EB7}"/>
                </c:ext>
              </c:extLst>
            </c:dLbl>
            <c:dLbl>
              <c:idx val="2"/>
              <c:layout>
                <c:manualLayout>
                  <c:x val="-4.5412108740992864E-2"/>
                  <c:y val="-3.46454730246460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24D4-4029-91E6-B94DEF0D1EB7}"/>
                </c:ext>
              </c:extLst>
            </c:dLbl>
            <c:dLbl>
              <c:idx val="3"/>
              <c:layout>
                <c:manualLayout>
                  <c:x val="-4.2573851944679823E-3"/>
                  <c:y val="-1.60149776028107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24D4-4029-91E6-B94DEF0D1E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1C04AC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Лист1!$D$2:$D$5</c:f>
              <c:numCache>
                <c:formatCode>0.0%</c:formatCode>
                <c:ptCount val="4"/>
                <c:pt idx="0">
                  <c:v>1.0593999999999999</c:v>
                </c:pt>
                <c:pt idx="1">
                  <c:v>1.1435</c:v>
                </c:pt>
                <c:pt idx="2">
                  <c:v>1.1778</c:v>
                </c:pt>
                <c:pt idx="3">
                  <c:v>0.999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24D4-4029-91E6-B94DEF0D1EB7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Водоснабжение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8250365537304753E-2"/>
                  <c:y val="-4.00383359184858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24D4-4029-91E6-B94DEF0D1EB7}"/>
                </c:ext>
              </c:extLst>
            </c:dLbl>
            <c:dLbl>
              <c:idx val="1"/>
              <c:layout>
                <c:manualLayout>
                  <c:x val="-1.4900792309441507E-2"/>
                  <c:y val="-2.770051843261723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accent3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63037459961303E-2"/>
                      <c:h val="3.44197813742179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0-24D4-4029-91E6-B94DEF0D1EB7}"/>
                </c:ext>
              </c:extLst>
            </c:dLbl>
            <c:dLbl>
              <c:idx val="2"/>
              <c:layout>
                <c:manualLayout>
                  <c:x val="-4.5412108740992864E-2"/>
                  <c:y val="-5.70341696734116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24D4-4029-91E6-B94DEF0D1EB7}"/>
                </c:ext>
              </c:extLst>
            </c:dLbl>
            <c:dLbl>
              <c:idx val="3"/>
              <c:layout>
                <c:manualLayout>
                  <c:x val="-4.2573851944679823E-3"/>
                  <c:y val="-4.4613697848349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24D4-4029-91E6-B94DEF0D1E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3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Лист1!$E$2:$E$5</c:f>
              <c:numCache>
                <c:formatCode>0.0%</c:formatCode>
                <c:ptCount val="4"/>
                <c:pt idx="0">
                  <c:v>0.99</c:v>
                </c:pt>
                <c:pt idx="1">
                  <c:v>1.022</c:v>
                </c:pt>
                <c:pt idx="2">
                  <c:v>1.002</c:v>
                </c:pt>
                <c:pt idx="3">
                  <c:v>1.0033000000000001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24D4-4029-91E6-B94DEF0D1E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3223936"/>
        <c:axId val="93262592"/>
      </c:lineChart>
      <c:catAx>
        <c:axId val="9322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3262592"/>
        <c:crosses val="autoZero"/>
        <c:auto val="1"/>
        <c:lblAlgn val="ctr"/>
        <c:lblOffset val="100"/>
        <c:noMultiLvlLbl val="0"/>
      </c:catAx>
      <c:valAx>
        <c:axId val="93262592"/>
        <c:scaling>
          <c:orientation val="minMax"/>
          <c:max val="4"/>
          <c:min val="0.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3223936"/>
        <c:crosses val="autoZero"/>
        <c:crossBetween val="between"/>
        <c:majorUnit val="0.60000000000000009"/>
        <c:min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313334610921855E-2"/>
          <c:y val="0.80395582361874796"/>
          <c:w val="0.9082705573878207"/>
          <c:h val="0.178884889559046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958333333333361"/>
          <c:y val="9.062500000000033E-2"/>
          <c:w val="0.8291666666666665"/>
          <c:h val="0.806250000000000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0-F001-4CB5-BB38-FFA12EEC349F}"/>
              </c:ext>
            </c:extLst>
          </c:dPt>
          <c:dPt>
            <c:idx val="2"/>
            <c:invertIfNegative val="0"/>
            <c:bubble3D val="0"/>
            <c:explosion val="7"/>
            <c:extLst>
              <c:ext xmlns:c16="http://schemas.microsoft.com/office/drawing/2014/chart" uri="{C3380CC4-5D6E-409C-BE32-E72D297353CC}">
                <c16:uniqueId val="{00000001-F001-4CB5-BB38-FFA12EEC34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0.29940023604250449</c:v>
                </c:pt>
                <c:pt idx="1">
                  <c:v>3.9456851888856274E-2</c:v>
                </c:pt>
                <c:pt idx="2">
                  <c:v>0.6611429120686394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01-4CB5-BB38-FFA12EEC3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39409112"/>
        <c:axId val="431500872"/>
        <c:axId val="0"/>
      </c:bar3DChart>
      <c:catAx>
        <c:axId val="339409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1500872"/>
        <c:crosses val="autoZero"/>
        <c:auto val="1"/>
        <c:lblAlgn val="ctr"/>
        <c:lblOffset val="100"/>
        <c:noMultiLvlLbl val="0"/>
      </c:catAx>
      <c:valAx>
        <c:axId val="431500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9409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958333333333361"/>
          <c:y val="9.062500000000033E-2"/>
          <c:w val="0.8291666666666665"/>
          <c:h val="0.806250000000000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0-F001-4CB5-BB38-FFA12EEC349F}"/>
              </c:ext>
            </c:extLst>
          </c:dPt>
          <c:dPt>
            <c:idx val="2"/>
            <c:invertIfNegative val="0"/>
            <c:bubble3D val="0"/>
            <c:explosion val="7"/>
            <c:extLst>
              <c:ext xmlns:c16="http://schemas.microsoft.com/office/drawing/2014/chart" uri="{C3380CC4-5D6E-409C-BE32-E72D297353CC}">
                <c16:uniqueId val="{00000001-F001-4CB5-BB38-FFA12EEC34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0.4572848241498827</c:v>
                </c:pt>
                <c:pt idx="1">
                  <c:v>5.874944658541939E-2</c:v>
                </c:pt>
                <c:pt idx="2">
                  <c:v>0.48396525719742428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01-4CB5-BB38-FFA12EEC3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39409112"/>
        <c:axId val="431500872"/>
        <c:axId val="0"/>
      </c:bar3DChart>
      <c:catAx>
        <c:axId val="339409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1500872"/>
        <c:crosses val="autoZero"/>
        <c:auto val="1"/>
        <c:lblAlgn val="ctr"/>
        <c:lblOffset val="100"/>
        <c:noMultiLvlLbl val="0"/>
      </c:catAx>
      <c:valAx>
        <c:axId val="431500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9409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958333333333361"/>
          <c:y val="9.062500000000033E-2"/>
          <c:w val="0.8291666666666665"/>
          <c:h val="0.806250000000000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0-F001-4CB5-BB38-FFA12EEC349F}"/>
              </c:ext>
            </c:extLst>
          </c:dPt>
          <c:dPt>
            <c:idx val="2"/>
            <c:invertIfNegative val="0"/>
            <c:bubble3D val="0"/>
            <c:explosion val="7"/>
            <c:extLst>
              <c:ext xmlns:c16="http://schemas.microsoft.com/office/drawing/2014/chart" uri="{C3380CC4-5D6E-409C-BE32-E72D297353CC}">
                <c16:uniqueId val="{00000001-F001-4CB5-BB38-FFA12EEC34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0.44568199520252721</c:v>
                </c:pt>
                <c:pt idx="1">
                  <c:v>5.2426137227582048E-2</c:v>
                </c:pt>
                <c:pt idx="2">
                  <c:v>0.50189186756989079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01-4CB5-BB38-FFA12EEC3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39409112"/>
        <c:axId val="431500872"/>
        <c:axId val="0"/>
      </c:bar3DChart>
      <c:catAx>
        <c:axId val="339409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1500872"/>
        <c:crosses val="autoZero"/>
        <c:auto val="1"/>
        <c:lblAlgn val="ctr"/>
        <c:lblOffset val="100"/>
        <c:noMultiLvlLbl val="0"/>
      </c:catAx>
      <c:valAx>
        <c:axId val="431500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9409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3.322925859767819E-3"/>
                  <c:y val="3.911970197563736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AAD-4D07-9499-858C3C86FE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Субсидии</c:v>
                </c:pt>
                <c:pt idx="1">
                  <c:v>Субвенции</c:v>
                </c:pt>
                <c:pt idx="2">
                  <c:v>Межбюджетные трансферы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 formatCode="#,##0.00">
                  <c:v>556031.1</c:v>
                </c:pt>
                <c:pt idx="1">
                  <c:v>1038672.5</c:v>
                </c:pt>
                <c:pt idx="2">
                  <c:v>108616.1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CB2-443F-9AB7-BE6244AB5F2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Субсидии</c:v>
                </c:pt>
                <c:pt idx="1">
                  <c:v>Субвенции</c:v>
                </c:pt>
                <c:pt idx="2">
                  <c:v>Межбюджетные трансферы</c:v>
                </c:pt>
              </c:strCache>
            </c:strRef>
          </c:cat>
          <c:val>
            <c:numRef>
              <c:f>Лист1!$C$2:$C$4</c:f>
              <c:numCache>
                <c:formatCode>#,##0.00</c:formatCode>
                <c:ptCount val="3"/>
                <c:pt idx="0">
                  <c:v>232209.2</c:v>
                </c:pt>
                <c:pt idx="1">
                  <c:v>671456.6</c:v>
                </c:pt>
                <c:pt idx="2">
                  <c:v>85792.4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78-4279-8A46-50F7627E868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2025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6.6458517195356684E-3"/>
                  <c:y val="-8.99753145439659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078-4279-8A46-50F7627E86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Субсидии</c:v>
                </c:pt>
                <c:pt idx="1">
                  <c:v>Субвенции</c:v>
                </c:pt>
                <c:pt idx="2">
                  <c:v>Межбюджетные трансферы</c:v>
                </c:pt>
              </c:strCache>
            </c:strRef>
          </c:cat>
          <c:val>
            <c:numRef>
              <c:f>Лист1!$D$2:$D$4</c:f>
              <c:numCache>
                <c:formatCode>#,##0.00</c:formatCode>
                <c:ptCount val="3"/>
                <c:pt idx="0">
                  <c:v>58665.8</c:v>
                </c:pt>
                <c:pt idx="1">
                  <c:v>654793.80000000005</c:v>
                </c:pt>
                <c:pt idx="2">
                  <c:v>21092.400000000001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78-4279-8A46-50F7627E868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4521216"/>
        <c:axId val="134522752"/>
        <c:axId val="0"/>
      </c:bar3DChart>
      <c:catAx>
        <c:axId val="1345212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4522752"/>
        <c:crosses val="autoZero"/>
        <c:auto val="1"/>
        <c:lblAlgn val="ctr"/>
        <c:lblOffset val="100"/>
        <c:noMultiLvlLbl val="0"/>
      </c:catAx>
      <c:valAx>
        <c:axId val="13452275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452121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9C-49F2-B33E-AFFC96F6619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39C-49F2-B33E-AFFC96F6619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94680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39C-49F2-B33E-AFFC96F6619B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39C-49F2-B33E-AFFC96F6619B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90000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39C-49F2-B33E-AFFC96F6619B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75000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39C-49F2-B33E-AFFC96F6619B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75000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39C-49F2-B33E-AFFC96F6619B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Лист1!$I$2</c:f>
              <c:numCache>
                <c:formatCode>General</c:formatCode>
                <c:ptCount val="1"/>
                <c:pt idx="0">
                  <c:v>53430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39C-49F2-B33E-AFFC96F6619B}"/>
            </c:ext>
          </c:extLst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Лист1!$J$2</c:f>
              <c:numCache>
                <c:formatCode>General</c:formatCode>
                <c:ptCount val="1"/>
                <c:pt idx="0">
                  <c:v>106680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39C-49F2-B33E-AFFC96F6619B}"/>
            </c:ext>
          </c:extLst>
        </c:ser>
        <c:ser>
          <c:idx val="9"/>
          <c:order val="9"/>
          <c:tx>
            <c:strRef>
              <c:f>Лист1!$K$1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Лист1!$K$2</c:f>
              <c:numCache>
                <c:formatCode>General</c:formatCode>
                <c:ptCount val="1"/>
                <c:pt idx="0">
                  <c:v>83750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39C-49F2-B33E-AFFC96F6619B}"/>
            </c:ext>
          </c:extLst>
        </c:ser>
        <c:ser>
          <c:idx val="10"/>
          <c:order val="10"/>
          <c:tx>
            <c:strRef>
              <c:f>Лист1!$L$1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Лист1!$L$2</c:f>
              <c:numCache>
                <c:formatCode>General</c:formatCode>
                <c:ptCount val="1"/>
                <c:pt idx="0">
                  <c:v>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39C-49F2-B33E-AFFC96F661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3083520"/>
        <c:axId val="93085056"/>
      </c:barChart>
      <c:catAx>
        <c:axId val="930835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3085056"/>
        <c:crosses val="autoZero"/>
        <c:auto val="1"/>
        <c:lblAlgn val="ctr"/>
        <c:lblOffset val="100"/>
        <c:noMultiLvlLbl val="0"/>
      </c:catAx>
      <c:valAx>
        <c:axId val="93085056"/>
        <c:scaling>
          <c:orientation val="minMax"/>
          <c:max val="120000"/>
        </c:scaling>
        <c:delete val="0"/>
        <c:axPos val="l"/>
        <c:majorGridlines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3083520"/>
        <c:crosses val="autoZero"/>
        <c:crossBetween val="between"/>
        <c:majorUnit val="20000"/>
      </c:valAx>
    </c:plotArea>
    <c:legend>
      <c:legendPos val="r"/>
      <c:layout/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29212756899E-2"/>
          <c:y val="4.8611208320501691E-2"/>
          <c:w val="0.83911859414373813"/>
          <c:h val="0.81388931661020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00F9-4790-AB20-FF7DC2FF906E}"/>
              </c:ext>
            </c:extLst>
          </c:dPt>
          <c:dPt>
            <c:idx val="2"/>
            <c:bubble3D val="0"/>
            <c:explosion val="16"/>
            <c:extLst>
              <c:ext xmlns:c16="http://schemas.microsoft.com/office/drawing/2014/chart" uri="{C3380CC4-5D6E-409C-BE32-E72D297353CC}">
                <c16:uniqueId val="{00000001-00F9-4790-AB20-FF7DC2FF906E}"/>
              </c:ext>
            </c:extLst>
          </c:dPt>
          <c:dPt>
            <c:idx val="3"/>
            <c:bubble3D val="0"/>
            <c:explosion val="7"/>
            <c:extLst>
              <c:ext xmlns:c16="http://schemas.microsoft.com/office/drawing/2014/chart" uri="{C3380CC4-5D6E-409C-BE32-E72D297353CC}">
                <c16:uniqueId val="{00000002-00F9-4790-AB20-FF7DC2FF906E}"/>
              </c:ext>
            </c:extLst>
          </c:dPt>
          <c:dPt>
            <c:idx val="5"/>
            <c:bubble3D val="0"/>
            <c:explosion val="16"/>
            <c:extLst>
              <c:ext xmlns:c16="http://schemas.microsoft.com/office/drawing/2014/chart" uri="{C3380CC4-5D6E-409C-BE32-E72D297353CC}">
                <c16:uniqueId val="{00000003-00F9-4790-AB20-FF7DC2FF906E}"/>
              </c:ext>
            </c:extLst>
          </c:dPt>
          <c:dPt>
            <c:idx val="7"/>
            <c:bubble3D val="0"/>
            <c:explosion val="14"/>
            <c:extLst>
              <c:ext xmlns:c16="http://schemas.microsoft.com/office/drawing/2014/chart" uri="{C3380CC4-5D6E-409C-BE32-E72D297353CC}">
                <c16:uniqueId val="{00000004-00F9-4790-AB20-FF7DC2FF906E}"/>
              </c:ext>
            </c:extLst>
          </c:dPt>
          <c:dLbls>
            <c:dLbl>
              <c:idx val="0"/>
              <c:layout>
                <c:manualLayout>
                  <c:x val="-0.13188249976691155"/>
                  <c:y val="-7.1254969344046589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0F9-4790-AB20-FF7DC2FF906E}"/>
                </c:ext>
              </c:extLst>
            </c:dLbl>
            <c:dLbl>
              <c:idx val="1"/>
              <c:layout>
                <c:manualLayout>
                  <c:x val="-2.9283428165463816E-2"/>
                  <c:y val="-2.784757412021616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0F9-4790-AB20-FF7DC2FF906E}"/>
                </c:ext>
              </c:extLst>
            </c:dLbl>
            <c:dLbl>
              <c:idx val="2"/>
              <c:layout>
                <c:manualLayout>
                  <c:x val="-0.1059611323965787"/>
                  <c:y val="-6.0142404952546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0F9-4790-AB20-FF7DC2FF906E}"/>
                </c:ext>
              </c:extLst>
            </c:dLbl>
            <c:dLbl>
              <c:idx val="3"/>
              <c:layout>
                <c:manualLayout>
                  <c:x val="-5.9273698807537224E-2"/>
                  <c:y val="-4.99830272404042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0F9-4790-AB20-FF7DC2FF906E}"/>
                </c:ext>
              </c:extLst>
            </c:dLbl>
            <c:dLbl>
              <c:idx val="4"/>
              <c:layout>
                <c:manualLayout>
                  <c:x val="-5.6863319729869048E-3"/>
                  <c:y val="-0.2131929522802990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0F9-4790-AB20-FF7DC2FF906E}"/>
                </c:ext>
              </c:extLst>
            </c:dLbl>
            <c:dLbl>
              <c:idx val="5"/>
              <c:layout>
                <c:manualLayout>
                  <c:x val="2.2514807861876013E-2"/>
                  <c:y val="-0.182367052549063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0F9-4790-AB20-FF7DC2FF906E}"/>
                </c:ext>
              </c:extLst>
            </c:dLbl>
            <c:dLbl>
              <c:idx val="6"/>
              <c:layout>
                <c:manualLayout>
                  <c:x val="6.9288798832682533E-2"/>
                  <c:y val="-0.1304824638147764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0F9-4790-AB20-FF7DC2FF906E}"/>
                </c:ext>
              </c:extLst>
            </c:dLbl>
            <c:dLbl>
              <c:idx val="7"/>
              <c:layout>
                <c:manualLayout>
                  <c:x val="8.8979575796912236E-2"/>
                  <c:y val="-5.31791990957193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0F9-4790-AB20-FF7DC2FF906E}"/>
                </c:ext>
              </c:extLst>
            </c:dLbl>
            <c:dLbl>
              <c:idx val="8"/>
              <c:layout>
                <c:manualLayout>
                  <c:x val="7.0414943759533832E-2"/>
                  <c:y val="5.057926103754304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00F9-4790-AB20-FF7DC2FF906E}"/>
                </c:ext>
              </c:extLst>
            </c:dLbl>
            <c:dLbl>
              <c:idx val="10"/>
              <c:layout>
                <c:manualLayout>
                  <c:x val="-0.12314213055986702"/>
                  <c:y val="5.5485175956773705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88E-B99B-DC7D729F592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Лист1!$A$2:$A$12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Культура, кинематография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  <c:pt idx="9">
                  <c:v>Обслуживание государственного и муниципального долга</c:v>
                </c:pt>
              </c:strCache>
            </c:strRef>
          </c:cat>
          <c:val>
            <c:numRef>
              <c:f>Лист1!$B$2:$B$12</c:f>
              <c:numCache>
                <c:formatCode>#,##0.0</c:formatCode>
                <c:ptCount val="11"/>
                <c:pt idx="0">
                  <c:v>10.523374948365461</c:v>
                </c:pt>
                <c:pt idx="1">
                  <c:v>0.11034401410513602</c:v>
                </c:pt>
                <c:pt idx="2">
                  <c:v>10.324072085999342</c:v>
                </c:pt>
                <c:pt idx="3">
                  <c:v>11.59798344300075</c:v>
                </c:pt>
                <c:pt idx="4">
                  <c:v>9.7031983025153075</c:v>
                </c:pt>
                <c:pt idx="5">
                  <c:v>49.684971633367525</c:v>
                </c:pt>
                <c:pt idx="6">
                  <c:v>2.2187578879309364</c:v>
                </c:pt>
                <c:pt idx="7">
                  <c:v>2.4563334702953865</c:v>
                </c:pt>
                <c:pt idx="8">
                  <c:v>3.3772918167011259</c:v>
                </c:pt>
                <c:pt idx="9" formatCode="#,##0.000">
                  <c:v>3.6723977190303648E-3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F9-4790-AB20-FF7DC2FF9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29212756899E-2"/>
          <c:y val="4.8611208320501691E-2"/>
          <c:w val="0.83911859414373813"/>
          <c:h val="0.81388931661020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00F9-4790-AB20-FF7DC2FF906E}"/>
              </c:ext>
            </c:extLst>
          </c:dPt>
          <c:dPt>
            <c:idx val="2"/>
            <c:bubble3D val="0"/>
            <c:explosion val="16"/>
            <c:extLst>
              <c:ext xmlns:c16="http://schemas.microsoft.com/office/drawing/2014/chart" uri="{C3380CC4-5D6E-409C-BE32-E72D297353CC}">
                <c16:uniqueId val="{00000001-00F9-4790-AB20-FF7DC2FF906E}"/>
              </c:ext>
            </c:extLst>
          </c:dPt>
          <c:dPt>
            <c:idx val="3"/>
            <c:bubble3D val="0"/>
            <c:explosion val="7"/>
            <c:extLst>
              <c:ext xmlns:c16="http://schemas.microsoft.com/office/drawing/2014/chart" uri="{C3380CC4-5D6E-409C-BE32-E72D297353CC}">
                <c16:uniqueId val="{00000002-00F9-4790-AB20-FF7DC2FF906E}"/>
              </c:ext>
            </c:extLst>
          </c:dPt>
          <c:dPt>
            <c:idx val="5"/>
            <c:bubble3D val="0"/>
            <c:explosion val="16"/>
            <c:extLst>
              <c:ext xmlns:c16="http://schemas.microsoft.com/office/drawing/2014/chart" uri="{C3380CC4-5D6E-409C-BE32-E72D297353CC}">
                <c16:uniqueId val="{00000003-00F9-4790-AB20-FF7DC2FF906E}"/>
              </c:ext>
            </c:extLst>
          </c:dPt>
          <c:dPt>
            <c:idx val="7"/>
            <c:bubble3D val="0"/>
            <c:explosion val="14"/>
            <c:extLst>
              <c:ext xmlns:c16="http://schemas.microsoft.com/office/drawing/2014/chart" uri="{C3380CC4-5D6E-409C-BE32-E72D297353CC}">
                <c16:uniqueId val="{00000004-00F9-4790-AB20-FF7DC2FF906E}"/>
              </c:ext>
            </c:extLst>
          </c:dPt>
          <c:dLbls>
            <c:dLbl>
              <c:idx val="0"/>
              <c:layout>
                <c:manualLayout>
                  <c:x val="-0.13188249976691155"/>
                  <c:y val="-7.1254969344046589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0F9-4790-AB20-FF7DC2FF906E}"/>
                </c:ext>
              </c:extLst>
            </c:dLbl>
            <c:dLbl>
              <c:idx val="1"/>
              <c:layout>
                <c:manualLayout>
                  <c:x val="-2.9283428165463816E-2"/>
                  <c:y val="-2.784757412021616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0F9-4790-AB20-FF7DC2FF906E}"/>
                </c:ext>
              </c:extLst>
            </c:dLbl>
            <c:dLbl>
              <c:idx val="2"/>
              <c:layout>
                <c:manualLayout>
                  <c:x val="-0.1059611323965787"/>
                  <c:y val="-6.0142404952546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0F9-4790-AB20-FF7DC2FF906E}"/>
                </c:ext>
              </c:extLst>
            </c:dLbl>
            <c:dLbl>
              <c:idx val="3"/>
              <c:layout>
                <c:manualLayout>
                  <c:x val="-5.9273698807537224E-2"/>
                  <c:y val="-4.99830272404042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0F9-4790-AB20-FF7DC2FF906E}"/>
                </c:ext>
              </c:extLst>
            </c:dLbl>
            <c:dLbl>
              <c:idx val="4"/>
              <c:layout>
                <c:manualLayout>
                  <c:x val="-5.6863319729869048E-3"/>
                  <c:y val="-0.2131929522802990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0F9-4790-AB20-FF7DC2FF906E}"/>
                </c:ext>
              </c:extLst>
            </c:dLbl>
            <c:dLbl>
              <c:idx val="5"/>
              <c:layout>
                <c:manualLayout>
                  <c:x val="2.2514807861876013E-2"/>
                  <c:y val="-0.182367052549063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0F9-4790-AB20-FF7DC2FF906E}"/>
                </c:ext>
              </c:extLst>
            </c:dLbl>
            <c:dLbl>
              <c:idx val="6"/>
              <c:layout>
                <c:manualLayout>
                  <c:x val="6.9288798832682533E-2"/>
                  <c:y val="-0.1304824638147764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0F9-4790-AB20-FF7DC2FF906E}"/>
                </c:ext>
              </c:extLst>
            </c:dLbl>
            <c:dLbl>
              <c:idx val="7"/>
              <c:layout>
                <c:manualLayout>
                  <c:x val="8.8979575796912236E-2"/>
                  <c:y val="-5.31791990957193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0F9-4790-AB20-FF7DC2FF906E}"/>
                </c:ext>
              </c:extLst>
            </c:dLbl>
            <c:dLbl>
              <c:idx val="8"/>
              <c:layout>
                <c:manualLayout>
                  <c:x val="8.3462762731833159E-2"/>
                  <c:y val="3.946822769394429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00F9-4790-AB20-FF7DC2FF906E}"/>
                </c:ext>
              </c:extLst>
            </c:dLbl>
            <c:dLbl>
              <c:idx val="9"/>
              <c:layout>
                <c:manualLayout>
                  <c:x val="0.18116325158840502"/>
                  <c:y val="0.1026602613455023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E6B-4A5B-9018-1BC0D08B92D2}"/>
                </c:ext>
              </c:extLst>
            </c:dLbl>
            <c:dLbl>
              <c:idx val="10"/>
              <c:layout>
                <c:manualLayout>
                  <c:x val="-9.5415515243731069E-2"/>
                  <c:y val="2.141782909655925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88E-B99B-DC7D729F592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Лист1!$A$2:$A$12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Условно утвержденные</c:v>
                </c:pt>
                <c:pt idx="5">
                  <c:v>Образование</c:v>
                </c:pt>
                <c:pt idx="6">
                  <c:v>Культура, кинематография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  <c:pt idx="9">
                  <c:v>Обслуживание государственного и муниципального долга</c:v>
                </c:pt>
              </c:strCache>
            </c:strRef>
          </c:cat>
          <c:val>
            <c:numRef>
              <c:f>Лист1!$B$2:$B$12</c:f>
              <c:numCache>
                <c:formatCode>#,##0.0</c:formatCode>
                <c:ptCount val="11"/>
                <c:pt idx="0">
                  <c:v>15.451577230087336</c:v>
                </c:pt>
                <c:pt idx="1">
                  <c:v>0.16095652265312999</c:v>
                </c:pt>
                <c:pt idx="2">
                  <c:v>15.964076739113235</c:v>
                </c:pt>
                <c:pt idx="3">
                  <c:v>9.972566303631659</c:v>
                </c:pt>
                <c:pt idx="4">
                  <c:v>1.1039531851356832</c:v>
                </c:pt>
                <c:pt idx="5">
                  <c:v>50.555932045865553</c:v>
                </c:pt>
                <c:pt idx="6">
                  <c:v>3.2287507793349417</c:v>
                </c:pt>
                <c:pt idx="7">
                  <c:v>3.2991135912141361</c:v>
                </c:pt>
                <c:pt idx="8">
                  <c:v>0.25846536156992223</c:v>
                </c:pt>
                <c:pt idx="9" formatCode="#,##0.000">
                  <c:v>4.6082413943996309E-3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F9-4790-AB20-FF7DC2FF9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26476-71DF-424A-A447-09D0D8D120DB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30734-46D2-4082-A789-90C7BADBE8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522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893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62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78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1/18/2023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1/18/2023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1/18/2023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1/18/2023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1/18/2023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1/18/2023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1/18/2023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1/18/2023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1/18/2023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1/18/2023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1/18/2023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B97365-EBCA-4027-87D5-99FC1D4DF0BB}" type="datetimeFigureOut">
              <a:rPr lang="en-US" smtClean="0"/>
              <a:pPr/>
              <a:t>1/18/2023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ransition spd="slow">
    <p:split orient="vert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06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gray">
          <a:xfrm>
            <a:off x="0" y="3071810"/>
            <a:ext cx="9144000" cy="94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1" hangingPunct="1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 решению Совета депутатов городского округа Анадырь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 бюджете городского округа Анадырь 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-202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годов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lvl="0" algn="ctr" eaLnBrk="1" hangingPunct="1">
              <a:defRPr/>
            </a:pPr>
            <a:endParaRPr lang="ru-RU" sz="1600" b="1" kern="0" dirty="0" smtClean="0">
              <a:solidFill>
                <a:schemeClr val="tx1">
                  <a:lumMod val="9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БЮДЖЕТ ДЛЯ ГРАЖДАН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1027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928670"/>
            <a:ext cx="2221393" cy="1571636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0" y="285728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Городской округ Анадырь</a:t>
            </a:r>
            <a:endParaRPr lang="ru-RU" sz="36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1033" name="Picture 9" descr="C:\Users\Олег\Desktop\бюджет\jupVXyFd5D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5209" y="4238079"/>
            <a:ext cx="2643206" cy="230454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86116" y="6488668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декабрь 2022 года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6940" y="0"/>
            <a:ext cx="7615680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2023 год и на плановый период 2024 и 2025 годов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1176" y="0"/>
            <a:ext cx="1313312" cy="908720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53406" y="24991"/>
            <a:ext cx="1139074" cy="805895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7901090"/>
              </p:ext>
            </p:extLst>
          </p:nvPr>
        </p:nvGraphicFramePr>
        <p:xfrm>
          <a:off x="6940" y="828675"/>
          <a:ext cx="9106426" cy="60870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7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6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04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82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03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03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40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407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145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7399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2022 </a:t>
                      </a:r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39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9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2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2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882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 и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занятость</a:t>
                      </a:r>
                      <a:endParaRPr lang="ru-RU" sz="14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84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Среднесписочная численность работников организаций (без субъектов малого предпринимательства)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9597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9 633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9 714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9 703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9 699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9 738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9 680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02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безработных, зарегистрированных в органах государственной службы занятости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11                       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88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Среднемесячная номинальная начисленная заработная плата работников: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92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крупных и средних предприятий и некоммерческих организациях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рублей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162 </a:t>
                      </a:r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728,34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169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400,20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161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738,05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177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192,61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172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412,76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186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052,24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183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964,42  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68747993"/>
                  </a:ext>
                </a:extLst>
              </a:tr>
              <a:tr h="3992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муниципальных дошкольных образовательных учреждений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рублей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107 086,96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111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477,52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107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501,84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116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605,49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114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596,96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122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435,76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122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274,95  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01447755"/>
                  </a:ext>
                </a:extLst>
              </a:tr>
              <a:tr h="3992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муниципальных общеобразовательных учреждений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рублей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143 </a:t>
                      </a:r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377,69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149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256,18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142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716,08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156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121,96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152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135,34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163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928,06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162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328,41  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58186168"/>
                  </a:ext>
                </a:extLst>
              </a:tr>
              <a:tr h="3992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муниципальных учреждений культуры и искусства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рублей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125 </a:t>
                      </a:r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681,83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130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834,78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124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532,25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136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853,18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132 751,38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143 695,84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141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645,72  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32500813"/>
                  </a:ext>
                </a:extLst>
              </a:tr>
              <a:tr h="5988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пенсионеров, состоящих на учете в Пенсионном фонде, всего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3 592                  </a:t>
                      </a:r>
                      <a:endParaRPr lang="ru-RU" sz="13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3 604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3 604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3 616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3 616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3 628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3 628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42776535"/>
                  </a:ext>
                </a:extLst>
              </a:tr>
              <a:tr h="3992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неработающих пенсионеров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3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2 215                 </a:t>
                      </a:r>
                      <a:endParaRPr lang="ru-RU" sz="13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2 230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2 230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2 237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2 237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9184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2023 год и на плановый период 2024 и 2025 года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105449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-40545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5110639"/>
              </p:ext>
            </p:extLst>
          </p:nvPr>
        </p:nvGraphicFramePr>
        <p:xfrm>
          <a:off x="2" y="934122"/>
          <a:ext cx="9143999" cy="49937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72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4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57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37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57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57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97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975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669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6926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2022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2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41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267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Социальная сфера</a:t>
                      </a:r>
                      <a:endParaRPr lang="ru-RU" sz="18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9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детей от 0 до 14 лет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3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3 057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3 061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3 054                 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3 065                 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049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3 067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3 043  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414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детей от 15 до 17 лет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</a:p>
                    <a:p>
                      <a:pPr algn="ctr" fontAlgn="ctr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578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579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577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579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576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580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575  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15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воспитанников, посещающих организаций, осуществляющие образовательную деятельность по образовательным программам дошкольного образования, присмотр и уход за детьми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</a:p>
                    <a:p>
                      <a:pPr algn="ctr" fontAlgn="ctr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1031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1 032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1 030                 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1 034                  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028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035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1 026  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294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учащихся в общеобразовательных учреждениях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</a:p>
                    <a:p>
                      <a:pPr algn="ctr" fontAlgn="ctr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2033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2 036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2 031                 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2 038                  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028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2 040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2 024  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968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обучающихся в учреждениях дополнительного образования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</a:p>
                    <a:p>
                      <a:pPr algn="ctr" fontAlgn="ctr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1993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1 991                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1 988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2 000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1 984  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9184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2023 год и на плановый период 2024 и 2025 года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105449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-40545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0915679"/>
              </p:ext>
            </p:extLst>
          </p:nvPr>
        </p:nvGraphicFramePr>
        <p:xfrm>
          <a:off x="9184" y="839771"/>
          <a:ext cx="9143999" cy="57708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72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4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57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37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57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57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97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975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669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6079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2022 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7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32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5687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Жилищно-коммунальное хозяйство</a:t>
                      </a:r>
                      <a:endParaRPr lang="ru-RU" sz="18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23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Площадь жилого фонда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307 </a:t>
                      </a:r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787,6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312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815,6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312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815,6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312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815,6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312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815,6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316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611,6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316 611,6  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28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Ввод в эксплуатацию жилых домов за счет всех источников финансирования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м2 общей площади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1,224                 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5,03</a:t>
                      </a:r>
                      <a:endParaRPr lang="ru-RU" sz="13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5,03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-  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-  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3,80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3,80  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145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площадь жилых помещений, приходящаяся на 1 жителя (на конец года)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             </a:t>
                      </a:r>
                      <a:r>
                        <a:rPr lang="ru-RU" sz="13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19,81   </a:t>
                      </a:r>
                      <a:endParaRPr lang="ru-RU" sz="13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               20,11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                 20,16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                  20,08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                20,19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               20,31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                20,47  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280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семей, состоящих на учете в качестве нуждающихся в жилых помещениях на конец года, всего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65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                   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887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семей, получивших жилые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помещения и улучшивших жилищные условия в отчетном году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                       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97813637"/>
                  </a:ext>
                </a:extLst>
              </a:tr>
              <a:tr h="94466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детей-сирот и детей, оставшихся без попечения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родителей нуждающихся в получении жилых помещений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</a:t>
                      </a:r>
                    </a:p>
                    <a:p>
                      <a:pPr algn="ctr" fontAlgn="ctr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4345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9184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2023 год и на плановый период 2024 и 2025 года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105449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-40545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7032768"/>
              </p:ext>
            </p:extLst>
          </p:nvPr>
        </p:nvGraphicFramePr>
        <p:xfrm>
          <a:off x="9184" y="839771"/>
          <a:ext cx="9143999" cy="56135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72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4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57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37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57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57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97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975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669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8655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2022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65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8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1422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Жилищно-коммунальное хозяйство</a:t>
                      </a:r>
                      <a:endParaRPr lang="ru-RU" sz="18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47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детей-сирот и детей,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оставшихся без попечения родителей и получивших жилые помещения в отчетном году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                         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35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Площадь земельных участков, предоставленных для строительства жилья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гектар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0,68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1,04                    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1,04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2,39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2,39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2,64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2,64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55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полученных уведомлений о планируемых строительстве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или реконструкции объекта индивидуального жилищного строительства 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                       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55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многоквартирных домов, расположенных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земельных участках, в отношений которых осуществлен государственный кадастровый учет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ru-RU" sz="13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                </a:t>
                      </a:r>
                      <a:endParaRPr lang="ru-RU" sz="13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                 </a:t>
                      </a:r>
                      <a:endParaRPr lang="ru-RU" sz="13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3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3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3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3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4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9184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2023 год и на плановый период 2024 и 2025 года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105449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-40545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974022"/>
              </p:ext>
            </p:extLst>
          </p:nvPr>
        </p:nvGraphicFramePr>
        <p:xfrm>
          <a:off x="26313" y="1340768"/>
          <a:ext cx="9117687" cy="45365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458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65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3957">
                  <a:extLst>
                    <a:ext uri="{9D8B030D-6E8A-4147-A177-3AD203B41FA5}">
                      <a16:colId xmlns:a16="http://schemas.microsoft.com/office/drawing/2014/main" val="2227078637"/>
                    </a:ext>
                  </a:extLst>
                </a:gridCol>
                <a:gridCol w="7837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57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57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97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975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669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6090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2022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9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7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942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Жилищно-коммунальное хозяйство</a:t>
                      </a:r>
                      <a:endParaRPr lang="ru-RU" sz="18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47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в городском округе утвержденного генерального плана городского округа (да/нет)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да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да 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да 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да 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да 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да 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да 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131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Суммарная протяженность отремонтированных инженерных сетей (текущий и капитальный ремонт), всего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километр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2,569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3,06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3,06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3,63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3,63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4,36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4,36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80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числе: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километр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394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теплоснабжения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километр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0,123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0,15               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0,15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0,17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0,17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0,21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0,21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90908430"/>
                  </a:ext>
                </a:extLst>
              </a:tr>
              <a:tr h="30394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водоснабжения и водоотведения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километр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0,246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0,29                 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0,29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0,35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0,35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0,41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0,41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19013956"/>
                  </a:ext>
                </a:extLst>
              </a:tr>
              <a:tr h="3973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электроснабжения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километр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effectLst/>
                          <a:latin typeface="Times New Roman" panose="02020603050405020304" pitchFamily="18" charset="0"/>
                        </a:rPr>
                        <a:t>2,2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2,62                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2,62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3,11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3,11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3,74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3,74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097488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191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86176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2023 год и на плановый период 2024 и 2025 годов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78794" y="0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1225" y="64904"/>
            <a:ext cx="1285884" cy="90976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-25540" y="1571612"/>
            <a:ext cx="91695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indent="540385" algn="just">
              <a:lnSpc>
                <a:spcPct val="150000"/>
              </a:lnSpc>
              <a:spcAft>
                <a:spcPts val="6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перспективу показатели социально-экономического развития городского округа Анадырь составлены с учётом решения намеченных задач, направленных на повышение экономической и социальной стабильности, подъёму уровня жизни населения, создание необходимых экономических условий для эффективного хозяйствования всех субъектов, расположенных на территории городского округа, благоприятного предпринимательского и инвестиционного климата, равных условий для конкуренции.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03132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на 2023 год и плановый период 2024 и 2025 годов был утвержден Решением Совета депутатов городского округа Анадырь от 16 декабря 2021 года № 200.</a:t>
            </a:r>
          </a:p>
          <a:p>
            <a:pPr algn="just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В бюджете городского округа Анадырь на 2023 год и плановый период 2024 и 2025 годов утверждены следующие основные показатели: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9810" y="712824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1499793"/>
              </p:ext>
            </p:extLst>
          </p:nvPr>
        </p:nvGraphicFramePr>
        <p:xfrm>
          <a:off x="323528" y="3500438"/>
          <a:ext cx="8352928" cy="2638173"/>
        </p:xfrm>
        <a:graphic>
          <a:graphicData uri="http://schemas.openxmlformats.org/drawingml/2006/table">
            <a:tbl>
              <a:tblPr/>
              <a:tblGrid>
                <a:gridCol w="2088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1781580419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727717347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116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показателя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на 2023 год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на 2024 год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2025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2 579 842,6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1 841 381,0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1 557 205,4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2 556 912,6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1 807 631,0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39 174,0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Профицит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22 930,0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33 750,0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50 000,0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49299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городского округа Анадырь представлены налоговыми и неналоговыми доходами, а также безвозмездными поступлениями из окружного бюджета в виде субвенций, субсидий и иных межбюджетных трансфертов.</a:t>
            </a:r>
          </a:p>
          <a:p>
            <a:pPr algn="just"/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Структура доходов бюджета на 2023 год и плановый период 2024 и 2025 годов представлены в таблице.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2025 годов</a:t>
            </a:r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9022864"/>
              </p:ext>
            </p:extLst>
          </p:nvPr>
        </p:nvGraphicFramePr>
        <p:xfrm>
          <a:off x="1136082" y="4026652"/>
          <a:ext cx="7277635" cy="2135442"/>
        </p:xfrm>
        <a:graphic>
          <a:graphicData uri="http://schemas.openxmlformats.org/drawingml/2006/table">
            <a:tbl>
              <a:tblPr/>
              <a:tblGrid>
                <a:gridCol w="2118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9740">
                  <a:extLst>
                    <a:ext uri="{9D8B030D-6E8A-4147-A177-3AD203B41FA5}">
                      <a16:colId xmlns:a16="http://schemas.microsoft.com/office/drawing/2014/main" val="2774368882"/>
                    </a:ext>
                  </a:extLst>
                </a:gridCol>
                <a:gridCol w="1719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29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</a:p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585">
                <a:tc vMerge="1"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60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Налоговые и неналоговые доходы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876</a:t>
                      </a:r>
                      <a:r>
                        <a:rPr kumimoji="0" lang="ru-RU" sz="16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522,9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851 922,8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872 653,4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343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Безвозмездные поступления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1 703 319,7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 </a:t>
                      </a:r>
                      <a:r>
                        <a:rPr lang="en-US" sz="16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989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r>
                        <a:rPr lang="en-US" sz="16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458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</a:t>
                      </a:r>
                      <a:r>
                        <a:rPr lang="en-US" sz="16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 734 552,0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28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2 579 842,6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1 841 381,0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1 607 205,4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47732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ctr"/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доходов бюджета городского округа Анадырь на 2023 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n-US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700384126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47732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ctr"/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доходов бюджета городского округа Анадырь на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70724268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0302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102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798" y="35813"/>
            <a:ext cx="7326684" cy="828675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и термины, используемые в бюджетном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7565913" y="-47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3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8508" y="64426"/>
            <a:ext cx="1285884" cy="909763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15090" y="974189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Местный бюджет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форма образования и расходования денежных средств для реализации задач и функций местного самоуправления.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поступающие в бюджет денежные средства: налоговые и неналоговые доходы, а также безвозмездные поступления от других бюджетов в форме дотаций, субсидий, субвенций и иных межбюджетных трансфертов.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выплачиваемые из бюджета денежные средства, направляемые на реализацию задач и функций органов власти в различных отраслях: образование, культура, здравоохранение, жилищно-коммунальное хозяйство, сельское хозяйство, социальная защита и обеспечение населения и т.д.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расходов бюджета над его доходами;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доходов бюджета над его расходами.</a:t>
            </a:r>
          </a:p>
        </p:txBody>
      </p:sp>
    </p:spTree>
    <p:extLst>
      <p:ext uri="{BB962C8B-B14F-4D97-AF65-F5344CB8AC3E}">
        <p14:creationId xmlns:p14="http://schemas.microsoft.com/office/powerpoint/2010/main" val="215982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47732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ctr"/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доходов бюджета городского округа Анадырь на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715677283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7180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28737"/>
            <a:ext cx="9144000" cy="155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>
              <a:lnSpc>
                <a:spcPct val="12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налоговых доходов бюджета городского округа Анадырь на 2023 год сложился в объеме 655 365,5 тыс. рублей, на 2024 год – 678 080,7 тыс. рублей, на 2025 год – 718 111,8 тыс. рублей. Ожидаемая структура налоговых доходов бюджета городского округа Анадырь на 2023 год и плановый период 2024 и 2025 годов  представлена в таблице:</a:t>
            </a:r>
          </a:p>
          <a:p>
            <a:pPr algn="ctr"/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8600190"/>
              </p:ext>
            </p:extLst>
          </p:nvPr>
        </p:nvGraphicFramePr>
        <p:xfrm>
          <a:off x="1040663" y="2780928"/>
          <a:ext cx="7062674" cy="3387064"/>
        </p:xfrm>
        <a:graphic>
          <a:graphicData uri="http://schemas.openxmlformats.org/drawingml/2006/table">
            <a:tbl>
              <a:tblPr/>
              <a:tblGrid>
                <a:gridCol w="39988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426588243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441245551"/>
                    </a:ext>
                  </a:extLst>
                </a:gridCol>
                <a:gridCol w="1119640">
                  <a:extLst>
                    <a:ext uri="{9D8B030D-6E8A-4147-A177-3AD203B41FA5}">
                      <a16:colId xmlns:a16="http://schemas.microsoft.com/office/drawing/2014/main" val="471782052"/>
                    </a:ext>
                  </a:extLst>
                </a:gridCol>
              </a:tblGrid>
              <a:tr h="29561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6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566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622 199,9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633 053,0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642 537,1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5692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3 286,7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3 798,8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3 798,8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Налоги на совокупный доход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89 798,8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102 150,2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116 172,5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2104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имущество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6 786,4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6 828,9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6 876,8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Земельный налог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32 179,3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32 823,6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33 196,0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Государственная пошлина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3 281,2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3 281,2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3 281,2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757 532,3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781 935,7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805 862,4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2025 годов</a:t>
            </a:r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643050"/>
            <a:ext cx="9144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lnSpc>
                <a:spcPct val="20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Наибольший удельный вес в структуре налоговых доходов, как и ранее, ожидается от поступлений налога на доходы физических лиц, который составит в 2023 году – 82,1%, в 2024 году – 80,9%, в 2025 году – 79,7%. </a:t>
            </a:r>
          </a:p>
          <a:p>
            <a:pPr indent="457200" algn="just">
              <a:lnSpc>
                <a:spcPct val="200000"/>
              </a:lnSpc>
            </a:pPr>
            <a:r>
              <a:rPr lang="ru-RU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Неналоговые доходы бюджета городского округа Анадырь на 2023 год прогнозируются в объеме 118 990,6 тыс. рублей, в 2024 году – в объеме 69 987,1 тыс. рублей, в 2025 году – в объеме 66 791,0 тыс. рублей.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65014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неналоговых доходов бюджета городского округа Анадырь на 2023 год и плановый период 2024 и 2025 годов представлена в таблице:</a:t>
            </a:r>
          </a:p>
          <a:p>
            <a:pPr algn="ctr"/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664637"/>
              </p:ext>
            </p:extLst>
          </p:nvPr>
        </p:nvGraphicFramePr>
        <p:xfrm>
          <a:off x="1029865" y="2780928"/>
          <a:ext cx="7084270" cy="3097544"/>
        </p:xfrm>
        <a:graphic>
          <a:graphicData uri="http://schemas.openxmlformats.org/drawingml/2006/table">
            <a:tbl>
              <a:tblPr/>
              <a:tblGrid>
                <a:gridCol w="3214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644894492"/>
                    </a:ext>
                  </a:extLst>
                </a:gridCol>
                <a:gridCol w="11311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958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2024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2025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95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438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71 326,2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60 207,3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60 084,6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Платежи при пользовании природными ресурсами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411,6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441,1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472,2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оказания платных услуг (работ) и компенсации затрат государства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432,3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10 165,9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8 454,5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5 350,0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Штрафы, санкции, возмещение ущерба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36 654,6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884,2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884,2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958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неналоговых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118 990,6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69 987,1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66 791,0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0011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Объем безвозмездных поступлений из окружного бюджета в 20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3 году утвержден в размере 1 703 319,7 тыс.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рублей, в 2024 году – в размере 717 642,8 тыс. рублей, в 2025 году – в размере 808 680,8 тыс. рублей. Ожидаемая структура безвозмездных поступлений из окружного бюджета представлена в диаграмме:</a:t>
            </a:r>
            <a:endParaRPr lang="en-US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091452937"/>
              </p:ext>
            </p:extLst>
          </p:nvPr>
        </p:nvGraphicFramePr>
        <p:xfrm>
          <a:off x="714348" y="3143248"/>
          <a:ext cx="7643866" cy="3246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144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Долговые обязательства городского округа Анадырь состоят из обязательств по бюджетным кредитам, полученным из окружного бюджета.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Динамика изменения объема долговых обязательств городского округа Анадырь за 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2014-2024 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годы представлена в диаграмме:</a:t>
            </a:r>
          </a:p>
          <a:p>
            <a:pPr algn="just"/>
            <a:endParaRPr lang="ru-RU" dirty="0" smtClean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586187477"/>
              </p:ext>
            </p:extLst>
          </p:nvPr>
        </p:nvGraphicFramePr>
        <p:xfrm>
          <a:off x="1002380" y="3573016"/>
          <a:ext cx="6665964" cy="3032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283" y="1571612"/>
            <a:ext cx="878687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Приоритетами в расходовании средств бюджета городского округа Анадырь на 2023 год и плановый период 2024 и 2025 годов становятся:</a:t>
            </a:r>
          </a:p>
          <a:p>
            <a:pPr indent="457200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обеспечение своевременности и полноты выплаты заработной платы работникам бюджетной сферы;</a:t>
            </a:r>
          </a:p>
          <a:p>
            <a:pPr indent="457200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недопущение кредиторской задолженности по заработной плате и социальным выплатам;</a:t>
            </a:r>
          </a:p>
          <a:p>
            <a:pPr indent="457200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снижение долговой нагрузки городского округа Анадырь.</a:t>
            </a:r>
          </a:p>
          <a:p>
            <a:pPr indent="457200" algn="just">
              <a:lnSpc>
                <a:spcPct val="150000"/>
              </a:lnSpc>
            </a:pPr>
            <a:r>
              <a:rPr lang="en-US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6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по расходам запланирован в 2023 году в объеме 2 556 912,6 тыс. рублей, в 2024 году – 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1 807 631,0 тыс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рублей, в 2025 году – 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1 557 205,4 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рублей. Информация  об объемах бюджета городского округа Анадырь на 2023 год и плановый период 2024 и 2025 годов по разделам классификации расходов бюджета представлена в таблице и диаграмме: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571480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084" y="1510199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расходах бюджета за </a:t>
            </a:r>
            <a:r>
              <a:rPr lang="ru-RU" sz="1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sz="1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sz="1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sz="1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1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годов представлена в таблице</a:t>
            </a:r>
            <a:endParaRPr lang="ru-RU" sz="1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516218"/>
              </p:ext>
            </p:extLst>
          </p:nvPr>
        </p:nvGraphicFramePr>
        <p:xfrm>
          <a:off x="1129187" y="2274859"/>
          <a:ext cx="6919794" cy="3879198"/>
        </p:xfrm>
        <a:graphic>
          <a:graphicData uri="http://schemas.openxmlformats.org/drawingml/2006/table">
            <a:tbl>
              <a:tblPr/>
              <a:tblGrid>
                <a:gridCol w="3647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789784544"/>
                    </a:ext>
                  </a:extLst>
                </a:gridCol>
                <a:gridCol w="1183833">
                  <a:extLst>
                    <a:ext uri="{9D8B030D-6E8A-4147-A177-3AD203B41FA5}">
                      <a16:colId xmlns:a16="http://schemas.microsoft.com/office/drawing/2014/main" val="2889885977"/>
                    </a:ext>
                  </a:extLst>
                </a:gridCol>
              </a:tblGrid>
              <a:tr h="23285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Наименования разделов</a:t>
                      </a:r>
                    </a:p>
                  </a:txBody>
                  <a:tcPr marL="9071" marR="9071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2024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2025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8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25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Условно утвержденные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955,4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39 174,0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3063754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Общегосударственные вопросы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269 073,5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279 307,5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280 229,0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11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2 821,4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2 909,5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2 972,0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экономика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263 977,5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288 571,6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134 868,5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21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Жилищно-коммунальное хозяйство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296 550,3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180 267,2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78 077,3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Охрана окружающей среды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248 102,3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1200601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Образование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1 270 401,3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913 864,7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916 100,3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413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Культура, кинематография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56 731,7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58 363,9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58 537,5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Социальная политика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62 806,3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59 635,8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42 561,1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437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Физическая культура и спорт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86 354,4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4 642,1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4 672,1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675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Обслуживание государственного и муниципального долга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93,9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83,3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13,7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5371244"/>
                  </a:ext>
                </a:extLst>
              </a:tr>
              <a:tr h="28675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2 556 912,6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1 807 631,0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1 557 205,4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6972520" y="1946593"/>
            <a:ext cx="11997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(тыс. рублей)</a:t>
            </a: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178" y="1553239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 по разделам и подразделам классификации расходов бюджета на 202</a:t>
            </a:r>
            <a:r>
              <a:rPr lang="en-US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 :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714918690"/>
              </p:ext>
            </p:extLst>
          </p:nvPr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178" y="1553239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 по разделам и подразделам классификации расходов бюджета на 202</a:t>
            </a:r>
            <a:r>
              <a:rPr lang="en-US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год: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500625476"/>
              </p:ext>
            </p:extLst>
          </p:nvPr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9500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4760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480" y="8112"/>
            <a:ext cx="7326684" cy="89678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2023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и на период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6" name="Овал 5"/>
          <p:cNvSpPr/>
          <p:nvPr/>
        </p:nvSpPr>
        <p:spPr bwMode="auto">
          <a:xfrm>
            <a:off x="7653254" y="-71394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22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-12980"/>
            <a:ext cx="1285884" cy="90976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872006"/>
            <a:ext cx="915908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формировании прогноза социально-экономического развития городского округа Анадырь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учитываются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сценарные условия функционирования экономики и социальной сферы Чукотского автономного округа, а также общероссийские сценарные условия функционирования экономики и социальной сферы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Прогноз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двух вариантах с учётом вероятностного воздействия внутренних и внешних политических, экономических, социальных и других факторов, а также приоритетов и основных направлений социально-экономического развития городского округа Анадырь.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Первый вариант Прогноза является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умеренным (инерционным)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исходит из возможности сохранения в прогнозируемом периоде тенденций внешних и внутренних условий функционирования экономики и социальной сферы.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Второй вариант Прогноза является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основным (благоприятным)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исходит из более благоприятных по сравнению с действующими внешних и внутренних условий развития экономики и социальной сферы.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55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178" y="1553239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 по разделам и подразделам классификации расходов бюджета на 202</a:t>
            </a:r>
            <a:r>
              <a:rPr lang="en-US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год: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71991754"/>
              </p:ext>
            </p:extLst>
          </p:nvPr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6106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714488"/>
            <a:ext cx="8215370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на 202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 и плановый период 202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202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годов сформирован на основе 10 муниципальных программ городского округа Анадырь, охватывающих основные сферы (направления) деятельности органов исполнительной власти.  Доля «программных» расходов составит в 202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году – 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92,4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%,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202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году –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%, в 202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году – 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86,9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%.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Непрограммные направления расходов бюджета городского округа Анадырь включают расходы по обеспечению функционирования органов власти, расходы, связанные с обязательствами городского округа Анадырь (членские взносы, публикация в СМИ и другие).</a:t>
            </a: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214290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749840"/>
              </p:ext>
            </p:extLst>
          </p:nvPr>
        </p:nvGraphicFramePr>
        <p:xfrm>
          <a:off x="357158" y="1489966"/>
          <a:ext cx="8429683" cy="5218933"/>
        </p:xfrm>
        <a:graphic>
          <a:graphicData uri="http://schemas.openxmlformats.org/drawingml/2006/table">
            <a:tbl>
              <a:tblPr/>
              <a:tblGrid>
                <a:gridCol w="3494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3530306809"/>
                    </a:ext>
                  </a:extLst>
                </a:gridCol>
                <a:gridCol w="686449">
                  <a:extLst>
                    <a:ext uri="{9D8B030D-6E8A-4147-A177-3AD203B41FA5}">
                      <a16:colId xmlns:a16="http://schemas.microsoft.com/office/drawing/2014/main" val="842593804"/>
                    </a:ext>
                  </a:extLst>
                </a:gridCol>
              </a:tblGrid>
              <a:tr h="3440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Наименование программы 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Ответственное за исполнение структурное подразделение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</a:t>
                      </a:r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(тыс.руб.)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</a:t>
                      </a:r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.)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</a:t>
                      </a:r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5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.)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88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</a:t>
                      </a:r>
                      <a:r>
                        <a:rPr kumimoji="0" lang="ru-RU" sz="1000" b="1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программа </a:t>
                      </a:r>
                      <a:r>
                        <a:rPr kumimoji="0" lang="ru-RU" sz="1000" b="1" i="0" u="none" strike="noStrike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«Управление финансами и имуществом городского округа Анадырь»</a:t>
                      </a:r>
                      <a:endParaRPr kumimoji="0" lang="ru-RU" sz="1000" b="1" i="0" u="none" strike="noStrike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Управление финансов, экономики и имущественных отношений Администрации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49 438,2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55 435,5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56 183,4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«Анадырь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безопасный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1 136,7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1 136,7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1 136,7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3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«Поддержка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развитие основных секторов экономики городского округа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Анадырь»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финансов, экономики и имущественных отношений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26 014,9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47 229,1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59 755,7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«Жилье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городском округе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Анадырь»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49 288,5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34 126,0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17 401,2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</a:t>
                      </a:r>
                      <a:r>
                        <a:rPr lang="en-US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416 785,1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318 062,8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151 589,6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Развитие социально-культурной сферы в городском округе Анадырь на 2020-2025 годы</a:t>
                      </a:r>
                      <a:r>
                        <a:rPr kumimoji="0" lang="ru-RU" sz="10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161 484,6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82 175,5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81 919,11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56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 и молодежная политика на 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2020-2025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1 294 556,1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938 501,1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940 543,6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188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«Охрана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окружающей среды в городском округе Анадырь 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2015-202</a:t>
                      </a:r>
                      <a:r>
                        <a:rPr lang="en-US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248 102,3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«Формирование современной городской среды на территории городского округа Анадырь 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2018-202</a:t>
                      </a:r>
                      <a:r>
                        <a:rPr lang="en-US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102 553,8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102 533,9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0,0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r>
                        <a:rPr kumimoji="0"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Муниципальная программа «Создание единого информационного пространства городского округа Анадырь на 2020-2025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12 232,8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10 048,6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10 519,8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5516041"/>
                  </a:ext>
                </a:extLst>
              </a:tr>
              <a:tr h="384635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r>
                        <a:rPr lang="ru-RU" sz="1000" b="1" i="0" u="none" strike="noStrike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РАСХОДОВ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2 361 593,0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en-US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589 269,2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</a:t>
                      </a:r>
                      <a:r>
                        <a:rPr lang="en-US" sz="10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 </a:t>
                      </a:r>
                      <a:r>
                        <a:rPr lang="en-US" sz="10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319 049,1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57158" y="1071546"/>
            <a:ext cx="85725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программы городского округа Анадырь на 202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 и плановый период 202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202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годов </a:t>
            </a:r>
            <a:endParaRPr lang="ru-RU" sz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5786" y="1000108"/>
            <a:ext cx="6929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Бюджет в доступной для граждан форме сформирован в целях реализации принципа прозрачности и открытости бюджетной системы Российской Федерации, обеспечения полного и доступного информирования граждан о бюджете городского округа Анадырь.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2214554"/>
            <a:ext cx="8501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</a:p>
          <a:p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Адрес: 689000, Чукотский А.О., г. Анадырь, ул. Рультытегина д. 1, тел/факс: 6-36-00</a:t>
            </a:r>
          </a:p>
          <a:p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precedent@rambler.ru  (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электронный адрес приемной Главы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finotdel@chukotnet.ru  (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электронный адрес Управления финансов, экономики и имущественных отношений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1643050"/>
            <a:ext cx="69294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Подготовлено </a:t>
            </a:r>
          </a:p>
          <a:p>
            <a:pPr algn="ctr"/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Управлением финансов, экономики и имущественных отношений Администрации городского округа Анадырь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66937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2023 год и на плановый период 2024 и 2025  годов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-645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0775" y="66937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264441"/>
              </p:ext>
            </p:extLst>
          </p:nvPr>
        </p:nvGraphicFramePr>
        <p:xfrm>
          <a:off x="1" y="1842015"/>
          <a:ext cx="9144000" cy="38104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559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72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0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00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04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04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414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414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151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0382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2022 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8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6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58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 населения (среднегодовая) - всего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15 537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15 559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15 520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15 576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15 495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15 590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15 466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08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</a:t>
                      </a:r>
                      <a:endParaRPr lang="ru-RU" sz="1600" b="0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99,34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100,14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99,89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100,11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99,84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100,09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99,81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9792">
                <a:tc gridSpan="9">
                  <a:txBody>
                    <a:bodyPr/>
                    <a:lstStyle/>
                    <a:p>
                      <a:pPr algn="ctr" fontAlgn="ctr"/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Промышленное производство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7117911"/>
                  </a:ext>
                </a:extLst>
              </a:tr>
              <a:tr h="71535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товаров всего</a:t>
                      </a:r>
                      <a:endParaRPr lang="ru-RU" sz="1600" b="1" i="0" u="none" strike="noStrike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млн.рублей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39 520,83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40 264,40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40 263,82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40 019,04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40 018,21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40 151,89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39 806,12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833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</a:t>
                      </a:r>
                      <a:r>
                        <a:rPr lang="ru-RU" sz="1600" b="1" i="1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промыш</a:t>
                      </a:r>
                      <a:r>
                        <a:rPr lang="ru-RU" sz="1600" b="1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производства</a:t>
                      </a:r>
                      <a:endParaRPr lang="ru-RU" sz="1600" b="1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пред. году</a:t>
                      </a:r>
                      <a:endParaRPr lang="ru-RU" sz="1600" b="0" i="1" u="none" strike="noStrike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94,32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101,88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101,88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99,39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99,39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99,4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99,47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32012"/>
            <a:ext cx="7643834" cy="968096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 и на плановый период 202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202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годов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3691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0775" y="32012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770299758"/>
              </p:ext>
            </p:extLst>
          </p:nvPr>
        </p:nvGraphicFramePr>
        <p:xfrm>
          <a:off x="107503" y="1076488"/>
          <a:ext cx="8949155" cy="470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9595" y="5657671"/>
            <a:ext cx="89491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32012"/>
            <a:ext cx="7643834" cy="968096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2023 год и на плановый период 2024 и 2025 годов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3691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0775" y="32012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624574138"/>
              </p:ext>
            </p:extLst>
          </p:nvPr>
        </p:nvGraphicFramePr>
        <p:xfrm>
          <a:off x="107503" y="1076488"/>
          <a:ext cx="8949155" cy="470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0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 и на плановый период 202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202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годов 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43834" y="-2452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6265" y="40378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9090494"/>
              </p:ext>
            </p:extLst>
          </p:nvPr>
        </p:nvGraphicFramePr>
        <p:xfrm>
          <a:off x="0" y="1079948"/>
          <a:ext cx="9134579" cy="53499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99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15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24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06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7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71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654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654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5373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0929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2022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4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3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327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важнейших видов продукции в натуральном выражении </a:t>
                      </a:r>
                      <a:endParaRPr lang="ru-RU" sz="20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Хлеб и хлебобулочные изделия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690,77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697,61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695,05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704,51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699,36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711,49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703,70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Скот и птица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Молоко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15,07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15,22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15,16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15,37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15,26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15,52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15,35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75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Яйца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штук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4,86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4,91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4,89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4,96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4,92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5,01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4,91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75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Колбасные изделия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98,13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98,74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99,35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101,07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99,97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02950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Цельномолочная продукция (в пересчете на молоко)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448,40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452,84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451,18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457,32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453,98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461,85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456,79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6125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Товарная пищевая рыбная продукция, включая консервы рыбные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66,67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67,33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67,08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67,50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68,67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67,92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Пиво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</a:t>
                      </a:r>
                      <a:r>
                        <a:rPr lang="ru-R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дкл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13,29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14,65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14,65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15,38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9420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2023 год и на плановый период 2024 и 2025 годов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1698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57451" y="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7548077"/>
              </p:ext>
            </p:extLst>
          </p:nvPr>
        </p:nvGraphicFramePr>
        <p:xfrm>
          <a:off x="35496" y="1412776"/>
          <a:ext cx="9108504" cy="4572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64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7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12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21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03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41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41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62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623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5344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9461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2022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6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92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5057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Транспорт</a:t>
                      </a:r>
                      <a:endParaRPr lang="ru-RU" sz="24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177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Протяженность автомобильных дорог общего пользования с твердым покрытием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километр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22,702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23,518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23,518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25,118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25,118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26,718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26,718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3409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Произведенный</a:t>
                      </a:r>
                      <a:r>
                        <a:rPr lang="ru-RU" sz="14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текущий и капитальный ремонт автомобильных дорог общего пользования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километр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8,585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1,590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1,590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5,390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5,390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1,700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1,700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177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перевезенных пассажиров наземным общественным транспортом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чел.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144,13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144,33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143,97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144,49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143,74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144,62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143,47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8666" y="32012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2023 год и на плановый период 2024 и 2025 годов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7343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6995120"/>
              </p:ext>
            </p:extLst>
          </p:nvPr>
        </p:nvGraphicFramePr>
        <p:xfrm>
          <a:off x="8666" y="1628799"/>
          <a:ext cx="9135334" cy="33372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78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39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7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25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07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7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77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661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661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538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3829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2022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2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5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24">
                <a:tc gridSpan="10"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Малое  и среднее предпринимательство</a:t>
                      </a:r>
                      <a:endParaRPr lang="ru-RU" sz="20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94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субъектов малого и среднего предпринимательства, всего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16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13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индивидуальных предпринимателей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единиц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610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800" b="0" i="0" u="none" strike="noStrike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25346</TotalTime>
  <Words>3020</Words>
  <Application>Microsoft Office PowerPoint</Application>
  <PresentationFormat>Экран (4:3)</PresentationFormat>
  <Paragraphs>939</Paragraphs>
  <Slides>34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2" baseType="lpstr">
      <vt:lpstr>Arial</vt:lpstr>
      <vt:lpstr>Calibri</vt:lpstr>
      <vt:lpstr>Constantia</vt:lpstr>
      <vt:lpstr>Georgia</vt:lpstr>
      <vt:lpstr>Times New Roman</vt:lpstr>
      <vt:lpstr>Verdana</vt:lpstr>
      <vt:lpstr>Wingdings 2</vt:lpstr>
      <vt:lpstr>Поток</vt:lpstr>
      <vt:lpstr>Презентация PowerPoint</vt:lpstr>
      <vt:lpstr>Основные понятия и термины, используемые в бюджетном процессе</vt:lpstr>
      <vt:lpstr>Основные показатели прогноза социально-экономического развития  городского округа Анадырь на 2023 год и на период 2024 и 2025 годов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sinbin</dc:creator>
  <cp:lastModifiedBy>Татьяна Микитюк</cp:lastModifiedBy>
  <cp:revision>1396</cp:revision>
  <dcterms:created xsi:type="dcterms:W3CDTF">2004-02-12T06:43:32Z</dcterms:created>
  <dcterms:modified xsi:type="dcterms:W3CDTF">2023-01-18T05:43:21Z</dcterms:modified>
</cp:coreProperties>
</file>